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3" r:id="rId4"/>
    <p:sldMasterId id="2147483696" r:id="rId5"/>
    <p:sldMasterId id="2147483691" r:id="rId6"/>
    <p:sldMasterId id="2147483743" r:id="rId7"/>
  </p:sldMasterIdLst>
  <p:notesMasterIdLst>
    <p:notesMasterId r:id="rId21"/>
  </p:notesMasterIdLst>
  <p:handoutMasterIdLst>
    <p:handoutMasterId r:id="rId22"/>
  </p:handoutMasterIdLst>
  <p:sldIdLst>
    <p:sldId id="1230" r:id="rId8"/>
    <p:sldId id="1386" r:id="rId9"/>
    <p:sldId id="1387" r:id="rId10"/>
    <p:sldId id="1292" r:id="rId11"/>
    <p:sldId id="1378" r:id="rId12"/>
    <p:sldId id="1379" r:id="rId13"/>
    <p:sldId id="1380" r:id="rId14"/>
    <p:sldId id="1381" r:id="rId15"/>
    <p:sldId id="1382" r:id="rId16"/>
    <p:sldId id="1384" r:id="rId17"/>
    <p:sldId id="1385" r:id="rId18"/>
    <p:sldId id="1388" r:id="rId19"/>
    <p:sldId id="1389" r:id="rId20"/>
  </p:sldIdLst>
  <p:sldSz cx="12192000" cy="6858000"/>
  <p:notesSz cx="7010400" cy="9296400"/>
  <p:custDataLst>
    <p:tags r:id="rId23"/>
  </p:custDataLst>
  <p:defaultTex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B"/>
    <a:srgbClr val="29527B"/>
    <a:srgbClr val="365F91"/>
    <a:srgbClr val="669900"/>
    <a:srgbClr val="953735"/>
    <a:srgbClr val="E7BCBB"/>
    <a:srgbClr val="FAF0F0"/>
    <a:srgbClr val="84ADD6"/>
    <a:srgbClr val="1D4AA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66159" autoAdjust="0"/>
  </p:normalViewPr>
  <p:slideViewPr>
    <p:cSldViewPr snapToGrid="0">
      <p:cViewPr varScale="1">
        <p:scale>
          <a:sx n="72" d="100"/>
          <a:sy n="72" d="100"/>
        </p:scale>
        <p:origin x="1776" y="60"/>
      </p:cViewPr>
      <p:guideLst>
        <p:guide orient="horz" pos="2160"/>
        <p:guide pos="3840"/>
      </p:guideLst>
    </p:cSldViewPr>
  </p:slideViewPr>
  <p:outlineViewPr>
    <p:cViewPr>
      <p:scale>
        <a:sx n="50" d="100"/>
        <a:sy n="50" d="100"/>
      </p:scale>
      <p:origin x="0" y="0"/>
    </p:cViewPr>
  </p:outlineViewPr>
  <p:notesTextViewPr>
    <p:cViewPr>
      <p:scale>
        <a:sx n="3" d="2"/>
        <a:sy n="3" d="2"/>
      </p:scale>
      <p:origin x="0" y="0"/>
    </p:cViewPr>
  </p:notesTextViewPr>
  <p:sorterViewPr>
    <p:cViewPr>
      <p:scale>
        <a:sx n="126" d="100"/>
        <a:sy n="126" d="100"/>
      </p:scale>
      <p:origin x="0" y="0"/>
    </p:cViewPr>
  </p:sorterViewPr>
  <p:notesViewPr>
    <p:cSldViewPr snapToGrid="0">
      <p:cViewPr varScale="1">
        <p:scale>
          <a:sx n="83" d="100"/>
          <a:sy n="83" d="100"/>
        </p:scale>
        <p:origin x="381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9"/>
          </a:xfrm>
          <a:prstGeom prst="rect">
            <a:avLst/>
          </a:prstGeom>
        </p:spPr>
        <p:txBody>
          <a:bodyPr vert="horz" wrap="square" lIns="91411" tIns="45706" rIns="91411" bIns="45706"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0341" y="1"/>
            <a:ext cx="3038475" cy="465139"/>
          </a:xfrm>
          <a:prstGeom prst="rect">
            <a:avLst/>
          </a:prstGeom>
        </p:spPr>
        <p:txBody>
          <a:bodyPr vert="horz" wrap="square" lIns="91411" tIns="45706" rIns="91411" bIns="45706"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947ED7FF-15B9-4B9B-842B-6E61517A0726}" type="datetime1">
              <a:rPr lang="en-US"/>
              <a:pPr>
                <a:defRPr/>
              </a:pPr>
              <a:t>11/8/2019</a:t>
            </a:fld>
            <a:endParaRPr lang="en-US" dirty="0"/>
          </a:p>
        </p:txBody>
      </p:sp>
      <p:sp>
        <p:nvSpPr>
          <p:cNvPr id="4" name="Footer Placeholder 3"/>
          <p:cNvSpPr>
            <a:spLocks noGrp="1"/>
          </p:cNvSpPr>
          <p:nvPr>
            <p:ph type="ftr" sz="quarter" idx="2"/>
          </p:nvPr>
        </p:nvSpPr>
        <p:spPr>
          <a:xfrm>
            <a:off x="1" y="8829676"/>
            <a:ext cx="3038475" cy="465139"/>
          </a:xfrm>
          <a:prstGeom prst="rect">
            <a:avLst/>
          </a:prstGeom>
        </p:spPr>
        <p:txBody>
          <a:bodyPr vert="horz" wrap="square" lIns="91411" tIns="45706" rIns="91411" bIns="45706"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0341" y="8829676"/>
            <a:ext cx="3038475" cy="465139"/>
          </a:xfrm>
          <a:prstGeom prst="rect">
            <a:avLst/>
          </a:prstGeom>
        </p:spPr>
        <p:txBody>
          <a:bodyPr vert="horz" wrap="square" lIns="91411" tIns="45706" rIns="91411" bIns="45706"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1F220BB0-3D06-4C60-8AFB-3D45FA8C7EDB}" type="slidenum">
              <a:rPr lang="en-US"/>
              <a:pPr>
                <a:defRPr/>
              </a:pPr>
              <a:t>‹#›</a:t>
            </a:fld>
            <a:endParaRPr lang="en-US" dirty="0"/>
          </a:p>
        </p:txBody>
      </p:sp>
    </p:spTree>
    <p:extLst>
      <p:ext uri="{BB962C8B-B14F-4D97-AF65-F5344CB8AC3E}">
        <p14:creationId xmlns:p14="http://schemas.microsoft.com/office/powerpoint/2010/main" val="415609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3038475" cy="465139"/>
          </a:xfrm>
          <a:prstGeom prst="rect">
            <a:avLst/>
          </a:prstGeom>
          <a:noFill/>
          <a:ln w="9525">
            <a:noFill/>
            <a:miter lim="800000"/>
            <a:headEnd/>
            <a:tailEnd/>
          </a:ln>
          <a:effectLst/>
        </p:spPr>
        <p:txBody>
          <a:bodyPr vert="horz" wrap="square" lIns="93148" tIns="46574" rIns="93148" bIns="46574" numCol="1" anchor="t" anchorCtr="0" compatLnSpc="1">
            <a:prstTxWarp prst="textNoShape">
              <a:avLst/>
            </a:prstTxWarp>
          </a:bodyPr>
          <a:lstStyle>
            <a:lvl1pPr defTabSz="931576">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1" name="Rectangle 3"/>
          <p:cNvSpPr>
            <a:spLocks noGrp="1" noChangeArrowheads="1"/>
          </p:cNvSpPr>
          <p:nvPr>
            <p:ph type="dt" idx="1"/>
          </p:nvPr>
        </p:nvSpPr>
        <p:spPr bwMode="auto">
          <a:xfrm>
            <a:off x="3970341" y="1"/>
            <a:ext cx="3038475" cy="465139"/>
          </a:xfrm>
          <a:prstGeom prst="rect">
            <a:avLst/>
          </a:prstGeom>
          <a:noFill/>
          <a:ln w="9525">
            <a:noFill/>
            <a:miter lim="800000"/>
            <a:headEnd/>
            <a:tailEnd/>
          </a:ln>
          <a:effectLst/>
        </p:spPr>
        <p:txBody>
          <a:bodyPr vert="horz" wrap="square" lIns="93148" tIns="46574" rIns="93148" bIns="46574" numCol="1" anchor="t" anchorCtr="0" compatLnSpc="1">
            <a:prstTxWarp prst="textNoShape">
              <a:avLst/>
            </a:prstTxWarp>
          </a:bodyPr>
          <a:lstStyle>
            <a:lvl1pPr algn="r" defTabSz="931576">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07988" y="696913"/>
            <a:ext cx="6194425" cy="348456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7" y="4416427"/>
            <a:ext cx="5607049" cy="4183063"/>
          </a:xfrm>
          <a:prstGeom prst="rect">
            <a:avLst/>
          </a:prstGeom>
          <a:noFill/>
          <a:ln w="9525">
            <a:noFill/>
            <a:miter lim="800000"/>
            <a:headEnd/>
            <a:tailEnd/>
          </a:ln>
          <a:effectLst/>
        </p:spPr>
        <p:txBody>
          <a:bodyPr vert="horz" wrap="square" lIns="93148" tIns="46574" rIns="93148" bIns="46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829676"/>
            <a:ext cx="3038475" cy="465139"/>
          </a:xfrm>
          <a:prstGeom prst="rect">
            <a:avLst/>
          </a:prstGeom>
          <a:noFill/>
          <a:ln w="9525">
            <a:noFill/>
            <a:miter lim="800000"/>
            <a:headEnd/>
            <a:tailEnd/>
          </a:ln>
          <a:effectLst/>
        </p:spPr>
        <p:txBody>
          <a:bodyPr vert="horz" wrap="square" lIns="93148" tIns="46574" rIns="93148" bIns="46574" numCol="1" anchor="b" anchorCtr="0" compatLnSpc="1">
            <a:prstTxWarp prst="textNoShape">
              <a:avLst/>
            </a:prstTxWarp>
          </a:bodyPr>
          <a:lstStyle>
            <a:lvl1pPr defTabSz="931576">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5" name="Rectangle 7"/>
          <p:cNvSpPr>
            <a:spLocks noGrp="1" noChangeArrowheads="1"/>
          </p:cNvSpPr>
          <p:nvPr>
            <p:ph type="sldNum" sz="quarter" idx="5"/>
          </p:nvPr>
        </p:nvSpPr>
        <p:spPr bwMode="auto">
          <a:xfrm>
            <a:off x="3970341" y="8829676"/>
            <a:ext cx="3038475" cy="465139"/>
          </a:xfrm>
          <a:prstGeom prst="rect">
            <a:avLst/>
          </a:prstGeom>
          <a:noFill/>
          <a:ln w="9525">
            <a:noFill/>
            <a:miter lim="800000"/>
            <a:headEnd/>
            <a:tailEnd/>
          </a:ln>
          <a:effectLst/>
        </p:spPr>
        <p:txBody>
          <a:bodyPr vert="horz" wrap="square" lIns="93148" tIns="46574" rIns="93148" bIns="46574" numCol="1" anchor="b" anchorCtr="0" compatLnSpc="1">
            <a:prstTxWarp prst="textNoShape">
              <a:avLst/>
            </a:prstTxWarp>
          </a:bodyPr>
          <a:lstStyle>
            <a:lvl1pPr algn="r" defTabSz="931576">
              <a:defRPr sz="1200">
                <a:latin typeface="Arial" charset="0"/>
                <a:ea typeface="ＭＳ Ｐゴシック" charset="-128"/>
                <a:cs typeface="+mn-cs"/>
              </a:defRPr>
            </a:lvl1pPr>
          </a:lstStyle>
          <a:p>
            <a:pPr>
              <a:defRPr/>
            </a:pPr>
            <a:fld id="{D218E64E-9A33-4D5C-BAFD-FD3E918B2F20}" type="slidenum">
              <a:rPr lang="en-US"/>
              <a:pPr>
                <a:defRPr/>
              </a:pPr>
              <a:t>‹#›</a:t>
            </a:fld>
            <a:endParaRPr lang="en-US" dirty="0"/>
          </a:p>
        </p:txBody>
      </p:sp>
    </p:spTree>
    <p:extLst>
      <p:ext uri="{BB962C8B-B14F-4D97-AF65-F5344CB8AC3E}">
        <p14:creationId xmlns:p14="http://schemas.microsoft.com/office/powerpoint/2010/main" val="153752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1pPr>
    <a:lvl2pPr marL="4572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AE8C80-A5F0-4580-9062-A22D72E81E86}" type="slidenum">
              <a:rPr lang="en-US" smtClean="0">
                <a:solidFill>
                  <a:prstClr val="black"/>
                </a:solidFill>
                <a:latin typeface="Arial" charset="0"/>
              </a:rPr>
              <a:pPr/>
              <a:t>1</a:t>
            </a:fld>
            <a:endParaRPr lang="en-US" dirty="0">
              <a:solidFill>
                <a:prstClr val="black"/>
              </a:solidFill>
              <a:latin typeface="Arial" charset="0"/>
            </a:endParaRPr>
          </a:p>
        </p:txBody>
      </p:sp>
      <p:sp>
        <p:nvSpPr>
          <p:cNvPr id="26627" name="Rectangle 2"/>
          <p:cNvSpPr>
            <a:spLocks noGrp="1" noRot="1" noChangeAspect="1" noChangeArrowheads="1" noTextEdit="1"/>
          </p:cNvSpPr>
          <p:nvPr>
            <p:ph type="sldImg"/>
          </p:nvPr>
        </p:nvSpPr>
        <p:spPr>
          <a:xfrm>
            <a:off x="452438" y="685800"/>
            <a:ext cx="6194425" cy="3484563"/>
          </a:xfrm>
          <a:ln/>
        </p:spPr>
      </p:sp>
      <p:sp>
        <p:nvSpPr>
          <p:cNvPr id="26628" name="Rectangle 3"/>
          <p:cNvSpPr>
            <a:spLocks noGrp="1" noChangeArrowheads="1"/>
          </p:cNvSpPr>
          <p:nvPr>
            <p:ph type="body" idx="1"/>
          </p:nvPr>
        </p:nvSpPr>
        <p:spPr>
          <a:noFill/>
          <a:ln/>
        </p:spPr>
        <p:txBody>
          <a:bodyPr/>
          <a:lstStyle/>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This project addresses the question of how state DOTs and local agencies are purchasing connected vehicle equipment and systems today and what trends are emerging.  The research was sponsored by the ITS JPO in cooperation with the Federal Highway Administration’s (FHWA’s) Office of Operations (task manager/lead John Corbin) and was conducted by the Noblis ITS on-site team last year (from Oct 2017-Sept 2018).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We would like to thank all the participants of the study for assisting us with data gathering and providing valuable insights into procurement approaches for connected vehicle technologies!</a:t>
            </a:r>
          </a:p>
          <a:p>
            <a:r>
              <a:rPr lang="en-US" sz="1000" kern="1200" dirty="0">
                <a:solidFill>
                  <a:schemeClr val="tx1"/>
                </a:solidFill>
                <a:effectLst/>
                <a:latin typeface="Arial" charset="0"/>
                <a:ea typeface="ＭＳ Ｐゴシック"/>
                <a:cs typeface="ＭＳ Ｐゴシック"/>
              </a:rPr>
              <a:t> </a:t>
            </a:r>
          </a:p>
        </p:txBody>
      </p:sp>
    </p:spTree>
    <p:extLst>
      <p:ext uri="{BB962C8B-B14F-4D97-AF65-F5344CB8AC3E}">
        <p14:creationId xmlns:p14="http://schemas.microsoft.com/office/powerpoint/2010/main" val="258601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p:txBody>
          <a:bodyPr/>
          <a:lstStyle/>
          <a:p>
            <a:r>
              <a:rPr lang="en-US" sz="1200" b="0" dirty="0"/>
              <a:t>Next 2 slides provide a sample of the recommendations and best practices we obtained from the interviewees and CV Pilot sites. The recommendations come from those who have deployed connected vehicle technologies in the field.</a:t>
            </a:r>
          </a:p>
          <a:p>
            <a:endParaRPr lang="en-US" sz="1200" b="1" dirty="0"/>
          </a:p>
          <a:p>
            <a:r>
              <a:rPr lang="en-US" sz="1200" b="1" dirty="0"/>
              <a:t>  </a:t>
            </a:r>
          </a:p>
        </p:txBody>
      </p:sp>
      <p:sp>
        <p:nvSpPr>
          <p:cNvPr id="4" name="Slide Number Placeholder 3"/>
          <p:cNvSpPr>
            <a:spLocks noGrp="1"/>
          </p:cNvSpPr>
          <p:nvPr>
            <p:ph type="sldNum" sz="quarter" idx="10"/>
          </p:nvPr>
        </p:nvSpPr>
        <p:spPr/>
        <p:txBody>
          <a:bodyPr/>
          <a:lstStyle/>
          <a:p>
            <a:fld id="{A76D88D4-EF54-4A83-81D2-8C41DF21439B}" type="slidenum">
              <a:rPr lang="en-US" smtClean="0"/>
              <a:t>10</a:t>
            </a:fld>
            <a:endParaRPr lang="en-US" dirty="0"/>
          </a:p>
        </p:txBody>
      </p:sp>
    </p:spTree>
    <p:extLst>
      <p:ext uri="{BB962C8B-B14F-4D97-AF65-F5344CB8AC3E}">
        <p14:creationId xmlns:p14="http://schemas.microsoft.com/office/powerpoint/2010/main" val="362980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p:txBody>
          <a:bodyPr/>
          <a:lstStyle/>
          <a:p>
            <a:r>
              <a:rPr lang="en-US" sz="1200" b="1" dirty="0"/>
              <a:t>Continuing the sample recommendations and best practices as reported by the interviewees (and CV Pilot Sites).  </a:t>
            </a:r>
          </a:p>
          <a:p>
            <a:endParaRPr lang="en-US" sz="1200" b="1" dirty="0"/>
          </a:p>
          <a:p>
            <a:pPr lvl="1"/>
            <a:endParaRPr lang="en-US" sz="1100" kern="1200" dirty="0">
              <a:solidFill>
                <a:schemeClr val="tx1"/>
              </a:solidFill>
              <a:effectLst/>
              <a:latin typeface="Arial" charset="0"/>
              <a:ea typeface="ＭＳ Ｐゴシック"/>
              <a:cs typeface="ＭＳ Ｐゴシック"/>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000" b="0" dirty="0"/>
              <a:t>Be conservative in your OBU installation schedule projections - If you're equipping private vehicles, the public citizens may not keep their appointment times, which adds to the delay.</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000" b="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000" b="0" dirty="0"/>
              <a:t>Also, different models and makes of vehicles (or trucks) present challenges for installation</a:t>
            </a:r>
          </a:p>
          <a:p>
            <a:pPr lvl="1"/>
            <a:r>
              <a:rPr lang="en-US" sz="1000" kern="1200" dirty="0">
                <a:solidFill>
                  <a:schemeClr val="tx1"/>
                </a:solidFill>
                <a:effectLst/>
                <a:latin typeface="Arial" charset="0"/>
                <a:ea typeface="ＭＳ Ｐゴシック"/>
                <a:cs typeface="ＭＳ Ｐゴシック"/>
              </a:rPr>
              <a:t> </a:t>
            </a:r>
            <a:endParaRPr lang="en-US" sz="1100" kern="1200" dirty="0">
              <a:solidFill>
                <a:schemeClr val="tx1"/>
              </a:solidFill>
              <a:effectLst/>
              <a:latin typeface="Arial" charset="0"/>
              <a:ea typeface="ＭＳ Ｐゴシック"/>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charset="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A76D88D4-EF54-4A83-81D2-8C41DF21439B}" type="slidenum">
              <a:rPr lang="en-US" smtClean="0"/>
              <a:t>11</a:t>
            </a:fld>
            <a:endParaRPr lang="en-US" dirty="0"/>
          </a:p>
        </p:txBody>
      </p:sp>
    </p:spTree>
    <p:extLst>
      <p:ext uri="{BB962C8B-B14F-4D97-AF65-F5344CB8AC3E}">
        <p14:creationId xmlns:p14="http://schemas.microsoft.com/office/powerpoint/2010/main" val="31298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but not contained in the report…..on the right is a snapshot of the</a:t>
            </a:r>
            <a:r>
              <a:rPr lang="en-US" baseline="0" dirty="0"/>
              <a:t> first page…</a:t>
            </a:r>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12</a:t>
            </a:fld>
            <a:endParaRPr lang="en-US" dirty="0"/>
          </a:p>
        </p:txBody>
      </p:sp>
    </p:spTree>
    <p:extLst>
      <p:ext uri="{BB962C8B-B14F-4D97-AF65-F5344CB8AC3E}">
        <p14:creationId xmlns:p14="http://schemas.microsoft.com/office/powerpoint/2010/main" val="166678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additional information or have any questions, here are the points of contact and the reference/link to the final report. </a:t>
            </a:r>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13</a:t>
            </a:fld>
            <a:endParaRPr lang="en-US" dirty="0"/>
          </a:p>
        </p:txBody>
      </p:sp>
    </p:spTree>
    <p:extLst>
      <p:ext uri="{BB962C8B-B14F-4D97-AF65-F5344CB8AC3E}">
        <p14:creationId xmlns:p14="http://schemas.microsoft.com/office/powerpoint/2010/main" val="391338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ＭＳ Ｐゴシック"/>
                <a:cs typeface="ＭＳ Ｐゴシック"/>
              </a:rPr>
              <a:t>This slide covers the Major Objectives of the study.  The intent was to determine how agencies are procuring or purchasing CV equipment, systems, and services…. Addressing questions such as “What methods are agencies using?” “How do agencies use consultants in the process”, and “What types of contracts are being used?”  3 case studies were also documented to provide actual real-world examples.</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Another objective is to document challenges, lessons learned, and recommendations that the agency contacts identify related to CV procurement.</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Lastly, we wanted to capture any potential actions for U.S. DOT that came up in the interviews that agencies think would be helpful for facilitating successful CV procurements.</a:t>
            </a:r>
          </a:p>
          <a:p>
            <a:endParaRPr lang="en-US" sz="1000" kern="1200" dirty="0">
              <a:solidFill>
                <a:schemeClr val="tx1"/>
              </a:solidFill>
              <a:effectLst/>
              <a:latin typeface="Arial" charset="0"/>
              <a:ea typeface="ＭＳ Ｐゴシック"/>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charset="0"/>
                <a:ea typeface="ＭＳ Ｐゴシック"/>
                <a:cs typeface="ＭＳ Ｐゴシック"/>
              </a:rPr>
              <a:t>The</a:t>
            </a:r>
            <a:r>
              <a:rPr lang="en-US" sz="1000" kern="1200" baseline="0" dirty="0">
                <a:solidFill>
                  <a:schemeClr val="tx1"/>
                </a:solidFill>
                <a:effectLst/>
                <a:latin typeface="Arial" charset="0"/>
                <a:ea typeface="ＭＳ Ｐゴシック"/>
                <a:cs typeface="ＭＳ Ｐゴシック"/>
              </a:rPr>
              <a:t> </a:t>
            </a:r>
            <a:r>
              <a:rPr lang="en-US" sz="1000" b="1" dirty="0">
                <a:solidFill>
                  <a:schemeClr val="tx2"/>
                </a:solidFill>
              </a:rPr>
              <a:t>Connected Vehicle Procurement State of the Practice Assessment Summary</a:t>
            </a:r>
            <a:r>
              <a:rPr lang="en-US" sz="1000" b="1" baseline="0" dirty="0">
                <a:solidFill>
                  <a:schemeClr val="tx2"/>
                </a:solidFill>
              </a:rPr>
              <a:t> Findings Report is the </a:t>
            </a:r>
            <a:r>
              <a:rPr lang="en-US" sz="1000" b="1" dirty="0">
                <a:solidFill>
                  <a:schemeClr val="tx2"/>
                </a:solidFill>
              </a:rPr>
              <a:t>Key Resource/deliverable</a:t>
            </a:r>
            <a:r>
              <a:rPr lang="en-US" sz="1000" b="1" baseline="0" dirty="0">
                <a:solidFill>
                  <a:schemeClr val="tx2"/>
                </a:solidFill>
              </a:rPr>
              <a:t> from this effort (pictured on the left-hand side of the slide).  </a:t>
            </a:r>
            <a:endParaRPr lang="en-US" sz="1000" b="1"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Although the study focused on and I will be discussing connected vehicles and CV  applications, most of the findings apply to the infrastructure-side of connected and automated vehicles (CAVs) and connected and automated transportation (CAT).  So please keep that in mind as I go through the findings!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2</a:t>
            </a:fld>
            <a:endParaRPr lang="en-US" dirty="0"/>
          </a:p>
        </p:txBody>
      </p:sp>
    </p:spTree>
    <p:extLst>
      <p:ext uri="{BB962C8B-B14F-4D97-AF65-F5344CB8AC3E}">
        <p14:creationId xmlns:p14="http://schemas.microsoft.com/office/powerpoint/2010/main" val="210655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ＭＳ Ｐゴシック"/>
                <a:cs typeface="ＭＳ Ｐゴシック"/>
              </a:rPr>
              <a:t>This slide shows the different project sites that were included in the 11 interviews that we conducted.  (The 3 sites shown in blue in Pennsylvania were handled by one interview, in fact several of the agency contacts provided insight into multiple projects). </a:t>
            </a:r>
          </a:p>
          <a:p>
            <a:r>
              <a:rPr lang="en-US" sz="1000" kern="1200" dirty="0">
                <a:solidFill>
                  <a:schemeClr val="tx1"/>
                </a:solidFill>
                <a:effectLst/>
                <a:latin typeface="Arial" charset="0"/>
                <a:ea typeface="ＭＳ Ｐゴシック"/>
                <a:cs typeface="ＭＳ Ｐゴシック"/>
              </a:rPr>
              <a:t> </a:t>
            </a:r>
          </a:p>
          <a:p>
            <a:r>
              <a:rPr lang="en-US" sz="1000" b="1" i="1" kern="1200" dirty="0">
                <a:solidFill>
                  <a:schemeClr val="tx1"/>
                </a:solidFill>
                <a:effectLst/>
                <a:latin typeface="Arial" charset="0"/>
                <a:ea typeface="ＭＳ Ｐゴシック"/>
                <a:cs typeface="ＭＳ Ｐゴシック"/>
              </a:rPr>
              <a:t>This is just for reference if needed:  </a:t>
            </a:r>
            <a:endParaRPr lang="en-US" sz="1000" b="1" kern="1200" dirty="0">
              <a:solidFill>
                <a:schemeClr val="tx1"/>
              </a:solidFill>
              <a:effectLst/>
              <a:latin typeface="Arial" charset="0"/>
              <a:ea typeface="ＭＳ Ｐゴシック"/>
              <a:cs typeface="ＭＳ Ｐゴシック"/>
            </a:endParaRPr>
          </a:p>
          <a:p>
            <a:r>
              <a:rPr lang="en-US" sz="1000" kern="1200" dirty="0">
                <a:solidFill>
                  <a:schemeClr val="tx1"/>
                </a:solidFill>
                <a:effectLst/>
                <a:latin typeface="Arial" charset="0"/>
                <a:ea typeface="ＭＳ Ｐゴシック"/>
                <a:cs typeface="ＭＳ Ｐゴシック"/>
              </a:rPr>
              <a:t>Maricopa County, AZ (Anthem, AZ) [Faisal </a:t>
            </a:r>
            <a:r>
              <a:rPr lang="en-US" sz="1000" kern="1200" dirty="0" err="1">
                <a:solidFill>
                  <a:schemeClr val="tx1"/>
                </a:solidFill>
                <a:effectLst/>
                <a:latin typeface="Arial" charset="0"/>
                <a:ea typeface="ＭＳ Ｐゴシック"/>
                <a:cs typeface="ＭＳ Ｐゴシック"/>
              </a:rPr>
              <a:t>Saleem</a:t>
            </a:r>
            <a:r>
              <a:rPr lang="en-US" sz="1000" kern="1200" dirty="0">
                <a:solidFill>
                  <a:schemeClr val="tx1"/>
                </a:solidFill>
                <a:effectLst/>
                <a:latin typeface="Arial" charset="0"/>
                <a:ea typeface="ＭＳ Ｐゴシック"/>
                <a:cs typeface="ＭＳ Ｐゴシック"/>
              </a:rPr>
              <a:t>]</a:t>
            </a:r>
          </a:p>
          <a:p>
            <a:r>
              <a:rPr lang="en-US" sz="1000" kern="1200" dirty="0">
                <a:solidFill>
                  <a:schemeClr val="tx1"/>
                </a:solidFill>
                <a:effectLst/>
                <a:latin typeface="Arial" charset="0"/>
                <a:ea typeface="ＭＳ Ｐゴシック"/>
                <a:cs typeface="ＭＳ Ｐゴシック"/>
              </a:rPr>
              <a:t>State of Colorado</a:t>
            </a:r>
          </a:p>
          <a:p>
            <a:r>
              <a:rPr lang="en-US" sz="1000" kern="1200" dirty="0">
                <a:solidFill>
                  <a:schemeClr val="tx1"/>
                </a:solidFill>
                <a:effectLst/>
                <a:latin typeface="Arial" charset="0"/>
                <a:ea typeface="ＭＳ Ｐゴシック"/>
                <a:cs typeface="ＭＳ Ｐゴシック"/>
              </a:rPr>
              <a:t>Denver, CO Denver Public Works (ATCMTD Grant) [Matthew McAllister] </a:t>
            </a:r>
            <a:r>
              <a:rPr lang="en-US" sz="900" dirty="0"/>
              <a:t>I-70, statewide (</a:t>
            </a:r>
            <a:r>
              <a:rPr lang="en-US" sz="900" strike="sngStrike" baseline="0" dirty="0"/>
              <a:t>Tyler Svitak (left CDOT</a:t>
            </a:r>
            <a:r>
              <a:rPr lang="en-US" sz="900" dirty="0"/>
              <a:t>, Benjamin Acimovic, and others)</a:t>
            </a:r>
          </a:p>
          <a:p>
            <a:r>
              <a:rPr lang="en-US" sz="1000" kern="1200" dirty="0">
                <a:solidFill>
                  <a:schemeClr val="tx1"/>
                </a:solidFill>
                <a:effectLst/>
                <a:latin typeface="Arial" charset="0"/>
                <a:ea typeface="ＭＳ Ｐゴシック"/>
                <a:cs typeface="ＭＳ Ｐゴシック"/>
              </a:rPr>
              <a:t>State of Florida </a:t>
            </a:r>
          </a:p>
          <a:p>
            <a:r>
              <a:rPr lang="en-US" sz="1000" kern="1200" dirty="0">
                <a:solidFill>
                  <a:schemeClr val="tx1"/>
                </a:solidFill>
                <a:effectLst/>
                <a:latin typeface="Arial" charset="0"/>
                <a:ea typeface="ＭＳ Ｐゴシック"/>
                <a:cs typeface="ＭＳ Ｐゴシック"/>
              </a:rPr>
              <a:t>Tallahassee, FL [Raj Ponnaluri]</a:t>
            </a:r>
          </a:p>
          <a:p>
            <a:r>
              <a:rPr lang="en-US" sz="1000" kern="1200" dirty="0">
                <a:solidFill>
                  <a:schemeClr val="tx1"/>
                </a:solidFill>
                <a:effectLst/>
                <a:latin typeface="Arial" charset="0"/>
                <a:ea typeface="ＭＳ Ｐゴシック"/>
                <a:cs typeface="ＭＳ Ｐゴシック"/>
              </a:rPr>
              <a:t>Osceola County, FL [Jeremy Dilmore]</a:t>
            </a:r>
          </a:p>
          <a:p>
            <a:r>
              <a:rPr lang="en-US" sz="1000" kern="1200" dirty="0">
                <a:solidFill>
                  <a:schemeClr val="tx1"/>
                </a:solidFill>
                <a:effectLst/>
                <a:latin typeface="Arial" charset="0"/>
                <a:ea typeface="ＭＳ Ｐゴシック"/>
                <a:cs typeface="ＭＳ Ｐゴシック"/>
              </a:rPr>
              <a:t>Atlanta, GA [Alan Davis]</a:t>
            </a:r>
          </a:p>
          <a:p>
            <a:r>
              <a:rPr lang="en-US" sz="1000" kern="1200" dirty="0">
                <a:solidFill>
                  <a:schemeClr val="tx1"/>
                </a:solidFill>
                <a:effectLst/>
                <a:latin typeface="Arial" charset="0"/>
                <a:ea typeface="ＭＳ Ｐゴシック"/>
                <a:cs typeface="ＭＳ Ｐゴシック"/>
              </a:rPr>
              <a:t>State of Michigan [Collin Castle]</a:t>
            </a:r>
          </a:p>
          <a:p>
            <a:r>
              <a:rPr lang="en-US" sz="1000" kern="1200" dirty="0">
                <a:solidFill>
                  <a:schemeClr val="tx1"/>
                </a:solidFill>
                <a:effectLst/>
                <a:latin typeface="Arial" charset="0"/>
                <a:ea typeface="ＭＳ Ｐゴシック"/>
                <a:cs typeface="ＭＳ Ｐゴシック"/>
              </a:rPr>
              <a:t>Marysville, OH (ATCMTD Grant) [Eric Phillips and Team]</a:t>
            </a:r>
          </a:p>
          <a:p>
            <a:r>
              <a:rPr lang="en-US" sz="1000" kern="1200" dirty="0">
                <a:solidFill>
                  <a:schemeClr val="tx1"/>
                </a:solidFill>
                <a:effectLst/>
                <a:latin typeface="Arial" charset="0"/>
                <a:ea typeface="ＭＳ Ｐゴシック"/>
                <a:cs typeface="ＭＳ Ｐゴシック"/>
              </a:rPr>
              <a:t>State of Pennsylvania [Mark Kopko]</a:t>
            </a:r>
          </a:p>
          <a:p>
            <a:r>
              <a:rPr lang="en-US" sz="1000" kern="1200" dirty="0">
                <a:solidFill>
                  <a:schemeClr val="tx1"/>
                </a:solidFill>
                <a:effectLst/>
                <a:latin typeface="Arial" charset="0"/>
                <a:ea typeface="ＭＳ Ｐゴシック"/>
                <a:cs typeface="ＭＳ Ｐゴシック"/>
              </a:rPr>
              <a:t>     Pittsburgh, PA</a:t>
            </a:r>
          </a:p>
          <a:p>
            <a:r>
              <a:rPr lang="en-US" sz="1000" kern="1200" dirty="0">
                <a:solidFill>
                  <a:schemeClr val="tx1"/>
                </a:solidFill>
                <a:effectLst/>
                <a:latin typeface="Arial" charset="0"/>
                <a:ea typeface="ＭＳ Ｐゴシック"/>
                <a:cs typeface="ＭＳ Ｐゴシック"/>
              </a:rPr>
              <a:t>     Harrisburg, PA</a:t>
            </a:r>
          </a:p>
          <a:p>
            <a:r>
              <a:rPr lang="en-US" sz="1000" kern="1200" dirty="0">
                <a:solidFill>
                  <a:schemeClr val="tx1"/>
                </a:solidFill>
                <a:effectLst/>
                <a:latin typeface="Arial" charset="0"/>
                <a:ea typeface="ＭＳ Ｐゴシック"/>
                <a:cs typeface="ＭＳ Ｐゴシック"/>
              </a:rPr>
              <a:t>     Philadelphia, PA</a:t>
            </a:r>
          </a:p>
          <a:p>
            <a:r>
              <a:rPr lang="en-US" sz="1000" kern="1200" dirty="0">
                <a:solidFill>
                  <a:schemeClr val="tx1"/>
                </a:solidFill>
                <a:effectLst/>
                <a:latin typeface="Arial" charset="0"/>
                <a:ea typeface="ＭＳ Ｐゴシック"/>
                <a:cs typeface="ＭＳ Ｐゴシック"/>
              </a:rPr>
              <a:t>State of Utah [Blaine Leonard]</a:t>
            </a:r>
          </a:p>
          <a:p>
            <a:r>
              <a:rPr lang="en-US" sz="1000" kern="1200" dirty="0">
                <a:solidFill>
                  <a:schemeClr val="tx1"/>
                </a:solidFill>
                <a:effectLst/>
                <a:latin typeface="Arial" charset="0"/>
                <a:ea typeface="ＭＳ Ｐゴシック"/>
                <a:cs typeface="ＭＳ Ｐゴシック"/>
              </a:rPr>
              <a:t>Commonwealth of Virginia [Virginia Lingham, Cathy McGhee]</a:t>
            </a:r>
          </a:p>
          <a:p>
            <a:r>
              <a:rPr lang="en-US" sz="1000" kern="1200" dirty="0">
                <a:solidFill>
                  <a:schemeClr val="tx1"/>
                </a:solidFill>
                <a:effectLst/>
                <a:latin typeface="Arial" charset="0"/>
                <a:ea typeface="ＭＳ Ｐゴシック"/>
                <a:cs typeface="ＭＳ Ｐゴシック"/>
              </a:rPr>
              <a:t> </a:t>
            </a:r>
          </a:p>
          <a:p>
            <a:r>
              <a:rPr lang="en-US" sz="1000" b="1" kern="1200" dirty="0">
                <a:solidFill>
                  <a:schemeClr val="tx1"/>
                </a:solidFill>
                <a:effectLst/>
                <a:latin typeface="Arial" charset="0"/>
                <a:ea typeface="ＭＳ Ｐゴシック"/>
                <a:cs typeface="ＭＳ Ｐゴシック"/>
              </a:rPr>
              <a:t>Important notes:  </a:t>
            </a:r>
            <a:r>
              <a:rPr lang="en-US" sz="1000" kern="1200" dirty="0">
                <a:solidFill>
                  <a:schemeClr val="tx1"/>
                </a:solidFill>
                <a:effectLst/>
                <a:latin typeface="Arial" charset="0"/>
                <a:ea typeface="ＭＳ Ｐゴシック"/>
                <a:cs typeface="ＭＳ Ｐゴシック"/>
              </a:rPr>
              <a:t>The 11 interviews represented a good sample of CV projects across various states around the country. We initially targeted about 25 agency contacts (so we had a 44% successful response rate).  We also heard back from several individuals that felt they didn’t qualify to provide information to the study, because they had not yet gone through a CV procurement. Most projects are scoped at fewer than 100 total RSUs at this time.  </a:t>
            </a:r>
          </a:p>
          <a:p>
            <a:r>
              <a:rPr lang="en-US" sz="1000" b="1" kern="1200" dirty="0">
                <a:solidFill>
                  <a:schemeClr val="tx1"/>
                </a:solidFill>
                <a:effectLst/>
                <a:latin typeface="Arial" charset="0"/>
                <a:ea typeface="ＭＳ Ｐゴシック"/>
                <a:cs typeface="ＭＳ Ｐゴシック"/>
              </a:rPr>
              <a:t> </a:t>
            </a:r>
            <a:endParaRPr lang="en-US" sz="1000" kern="1200" dirty="0">
              <a:solidFill>
                <a:schemeClr val="tx1"/>
              </a:solidFill>
              <a:effectLst/>
              <a:latin typeface="Arial" charset="0"/>
              <a:ea typeface="ＭＳ Ｐゴシック"/>
              <a:cs typeface="ＭＳ Ｐゴシック"/>
            </a:endParaRPr>
          </a:p>
          <a:p>
            <a:r>
              <a:rPr lang="en-US" sz="1000" b="1" kern="1200" dirty="0">
                <a:solidFill>
                  <a:schemeClr val="tx1"/>
                </a:solidFill>
                <a:effectLst/>
                <a:latin typeface="Arial" charset="0"/>
                <a:ea typeface="ＭＳ Ｐゴシック"/>
                <a:cs typeface="ＭＳ Ｐゴシック"/>
              </a:rPr>
              <a:t>CV pilot sites are shown but</a:t>
            </a:r>
            <a:r>
              <a:rPr lang="en-US" sz="1000" kern="1200" dirty="0">
                <a:solidFill>
                  <a:schemeClr val="tx1"/>
                </a:solidFill>
                <a:effectLst/>
                <a:latin typeface="Arial" charset="0"/>
                <a:ea typeface="ＭＳ Ｐゴシック"/>
                <a:cs typeface="ＭＳ Ｐゴシック"/>
              </a:rPr>
              <a:t> since so much is documented about them through the CV pilot program website, </a:t>
            </a:r>
            <a:r>
              <a:rPr lang="en-US" sz="1000" b="1" kern="1200" dirty="0">
                <a:solidFill>
                  <a:schemeClr val="tx1"/>
                </a:solidFill>
                <a:effectLst/>
                <a:latin typeface="Arial" charset="0"/>
                <a:ea typeface="ＭＳ Ｐゴシック"/>
                <a:cs typeface="ＭＳ Ｐゴシック"/>
              </a:rPr>
              <a:t>they were not the subject of our interviews</a:t>
            </a:r>
            <a:r>
              <a:rPr lang="en-US" sz="1000" kern="1200" dirty="0">
                <a:solidFill>
                  <a:schemeClr val="tx1"/>
                </a:solidFill>
                <a:effectLst/>
                <a:latin typeface="Arial" charset="0"/>
                <a:ea typeface="ＭＳ Ｐゴシック"/>
                <a:cs typeface="ＭＳ Ｐゴシック"/>
              </a:rPr>
              <a:t>.  We included their findings through the literature review of the project, and have reviewed their comprehensive acquisition and installation plans. Lessons learned from the CV pilot sites are fairly consistent with the findings presented here.  </a:t>
            </a:r>
          </a:p>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3</a:t>
            </a:fld>
            <a:endParaRPr lang="en-US" dirty="0"/>
          </a:p>
        </p:txBody>
      </p:sp>
    </p:spTree>
    <p:extLst>
      <p:ext uri="{BB962C8B-B14F-4D97-AF65-F5344CB8AC3E}">
        <p14:creationId xmlns:p14="http://schemas.microsoft.com/office/powerpoint/2010/main" val="86649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p:txBody>
          <a:bodyPr/>
          <a:lstStyle/>
          <a:p>
            <a:r>
              <a:rPr lang="en-US" sz="1000" b="1" kern="1200" dirty="0">
                <a:solidFill>
                  <a:schemeClr val="tx1"/>
                </a:solidFill>
                <a:effectLst/>
                <a:latin typeface="Arial" charset="0"/>
                <a:ea typeface="ＭＳ Ｐゴシック"/>
                <a:cs typeface="ＭＳ Ｐゴシック"/>
              </a:rPr>
              <a:t>Now, let’s review some of the findings of the study.</a:t>
            </a:r>
            <a:r>
              <a:rPr lang="en-US" sz="1000" b="1" kern="1200" baseline="0" dirty="0">
                <a:solidFill>
                  <a:schemeClr val="tx1"/>
                </a:solidFill>
                <a:effectLst/>
                <a:latin typeface="Arial" charset="0"/>
                <a:ea typeface="ＭＳ Ｐゴシック"/>
                <a:cs typeface="ＭＳ Ｐゴシック"/>
              </a:rPr>
              <a:t>  </a:t>
            </a:r>
            <a:r>
              <a:rPr lang="en-US" sz="1000" b="1" kern="1200" dirty="0">
                <a:solidFill>
                  <a:schemeClr val="tx1"/>
                </a:solidFill>
                <a:effectLst/>
                <a:latin typeface="Arial" charset="0"/>
                <a:ea typeface="ＭＳ Ｐゴシック"/>
                <a:cs typeface="ＭＳ Ｐゴシック"/>
              </a:rPr>
              <a:t>This chart shows a breakdown of how agencies are approaching CV procurement in terms of work structure and allocation of roles and responsibilities between parties involved in a CV system acquisition.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Most agencies interviewed are using or have used a design, bid, build approach, which is more traditional. With this approach, the public agency retains primary responsibility for specifying and bidding out the hardware and software elements based on the design.  This may mean a higher number of contracts/work orders to manage, but gives the DOT direct access to those consultants or suppliers.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On the other hand, several agencies are using a design – build approach, in which the same contractor team designs the system, procures or purchases the equipment, develops needed software and installs the equipment.  At the time we talked to them, one of the agencies was still undecided as to how they would proceed with allocating the work for their project.</a:t>
            </a:r>
          </a:p>
          <a:p>
            <a:r>
              <a:rPr lang="en-US" sz="1000" kern="1200" dirty="0">
                <a:solidFill>
                  <a:schemeClr val="tx1"/>
                </a:solidFill>
                <a:effectLst/>
                <a:latin typeface="Arial" charset="0"/>
                <a:ea typeface="ＭＳ Ｐゴシック"/>
                <a:cs typeface="ＭＳ Ｐゴシック"/>
              </a:rPr>
              <a:t> </a:t>
            </a:r>
          </a:p>
          <a:p>
            <a:r>
              <a:rPr lang="en-US" sz="1000" b="1" kern="1200" dirty="0">
                <a:solidFill>
                  <a:schemeClr val="tx1"/>
                </a:solidFill>
                <a:effectLst/>
                <a:latin typeface="Arial" charset="0"/>
                <a:ea typeface="ＭＳ Ｐゴシック"/>
                <a:cs typeface="ＭＳ Ｐゴシック"/>
              </a:rPr>
              <a:t>Optional</a:t>
            </a:r>
            <a:r>
              <a:rPr lang="en-US" sz="1000" kern="1200" dirty="0">
                <a:solidFill>
                  <a:schemeClr val="tx1"/>
                </a:solidFill>
                <a:effectLst/>
                <a:latin typeface="Arial" charset="0"/>
                <a:ea typeface="ＭＳ Ｐゴシック"/>
                <a:cs typeface="ＭＳ Ｐゴシック"/>
              </a:rPr>
              <a:t>: </a:t>
            </a:r>
            <a:r>
              <a:rPr lang="en-US" sz="1000" b="1" kern="1200" dirty="0">
                <a:solidFill>
                  <a:schemeClr val="tx1"/>
                </a:solidFill>
                <a:effectLst/>
                <a:latin typeface="Arial" charset="0"/>
                <a:ea typeface="ＭＳ Ｐゴシック"/>
                <a:cs typeface="ＭＳ Ｐゴシック"/>
              </a:rPr>
              <a:t>skip </a:t>
            </a:r>
            <a:endParaRPr lang="en-US" sz="1000" kern="1200" dirty="0">
              <a:solidFill>
                <a:schemeClr val="tx1"/>
              </a:solidFill>
              <a:effectLst/>
              <a:latin typeface="Arial" charset="0"/>
              <a:ea typeface="ＭＳ Ｐゴシック"/>
              <a:cs typeface="ＭＳ Ｐゴシック"/>
            </a:endParaRPr>
          </a:p>
          <a:p>
            <a:r>
              <a:rPr lang="en-US" sz="1000" kern="1200" dirty="0">
                <a:solidFill>
                  <a:schemeClr val="tx1"/>
                </a:solidFill>
                <a:effectLst/>
                <a:latin typeface="Arial" charset="0"/>
                <a:ea typeface="ＭＳ Ｐゴシック"/>
                <a:cs typeface="ＭＳ Ｐゴシック"/>
              </a:rPr>
              <a:t>[Colorado DOT has a partnership (with Panasonic), being managed similarly to a design – build – operate-transfer (DBOT) job. Colorado DOT's procurement approach is based on a partnership with Panasonic, Ford, and Qualcomm to deploy connected vehicle technology in Colorado. It is essentially a DBOT model, except that Panasonic will continue to operate the CV data ecosystem and provide (lifetime) updates to the CDOT. Panasonic is installing and maintaining the equipment for the duration of the contract, but CDOT still owns it. As CDOT grows CV infrastructure, it plans to own, operate, construct, and maintain it all. The subscription to the data ecosystem is the only thing that will remain for Panasonic to operate and maintain, but CDOT will buildout the hardware network itself. One advantage is that CDOT does not have to maintain and upgrade the software code for the data ecosystem.  (Panasonic will do that.)]</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There are differences in how the O&amp;M responsibilities are transferred from the contractor team (usually a system integrator) to the responsible IO&amp;O (infrastructure owner and operator) after system acceptance, usually involving some training.  However, it does not appear that private firms are being used for long-term system operations and maintenance in a substantial way.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 </a:t>
            </a:r>
          </a:p>
          <a:p>
            <a:r>
              <a:rPr lang="en-US" sz="1000" kern="1200" dirty="0">
                <a:solidFill>
                  <a:schemeClr val="tx1"/>
                </a:solidFill>
                <a:effectLst/>
                <a:latin typeface="Arial" charset="0"/>
                <a:ea typeface="ＭＳ Ｐゴシック"/>
                <a:cs typeface="ＭＳ Ｐゴシック"/>
              </a:rPr>
              <a:t> </a:t>
            </a:r>
          </a:p>
          <a:p>
            <a:endParaRPr lang="en-US" sz="1200" dirty="0"/>
          </a:p>
        </p:txBody>
      </p:sp>
      <p:sp>
        <p:nvSpPr>
          <p:cNvPr id="4" name="Slide Number Placeholder 3"/>
          <p:cNvSpPr>
            <a:spLocks noGrp="1"/>
          </p:cNvSpPr>
          <p:nvPr>
            <p:ph type="sldNum" sz="quarter" idx="10"/>
          </p:nvPr>
        </p:nvSpPr>
        <p:spPr/>
        <p:txBody>
          <a:bodyPr/>
          <a:lstStyle/>
          <a:p>
            <a:fld id="{A76D88D4-EF54-4A83-81D2-8C41DF21439B}" type="slidenum">
              <a:rPr lang="en-US" smtClean="0"/>
              <a:t>4</a:t>
            </a:fld>
            <a:endParaRPr lang="en-US" dirty="0"/>
          </a:p>
        </p:txBody>
      </p:sp>
    </p:spTree>
    <p:extLst>
      <p:ext uri="{BB962C8B-B14F-4D97-AF65-F5344CB8AC3E}">
        <p14:creationId xmlns:p14="http://schemas.microsoft.com/office/powerpoint/2010/main" val="181905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p:txBody>
          <a:bodyPr/>
          <a:lstStyle/>
          <a:p>
            <a:pPr defTabSz="914266">
              <a:defRPr/>
            </a:pPr>
            <a:r>
              <a:rPr lang="en-US" sz="1200" b="1" i="0" dirty="0"/>
              <a:t>This chart conveys the choice of contract type and method of award used by interviewed agencies. </a:t>
            </a:r>
          </a:p>
          <a:p>
            <a:pPr defTabSz="914266">
              <a:defRPr/>
            </a:pPr>
            <a:endParaRPr lang="en-US" sz="1200" b="1" i="0" dirty="0"/>
          </a:p>
          <a:p>
            <a:pPr marL="0" marR="0" lvl="0" indent="0" algn="l" defTabSz="914266" rtl="0" eaLnBrk="0" fontAlgn="base" latinLnBrk="0" hangingPunct="0">
              <a:lnSpc>
                <a:spcPct val="100000"/>
              </a:lnSpc>
              <a:spcBef>
                <a:spcPct val="30000"/>
              </a:spcBef>
              <a:spcAft>
                <a:spcPct val="0"/>
              </a:spcAft>
              <a:buClrTx/>
              <a:buSzTx/>
              <a:buFontTx/>
              <a:buNone/>
              <a:tabLst/>
              <a:defRPr/>
            </a:pPr>
            <a:r>
              <a:rPr lang="en-US" sz="1200" u="sng" dirty="0"/>
              <a:t>For type of contract</a:t>
            </a:r>
            <a:r>
              <a:rPr lang="en-US" sz="1200" dirty="0"/>
              <a:t>, most agencies we interviewed are using fixed-price contracting (for base tasks).  Optional tasks tend to be done using a time &amp; materials approach.  We are not sure why firm-fixed price is used so frequently, but it may be that the budget for the project is fixed and FFP becomes a way to manage the deployment costs.</a:t>
            </a:r>
          </a:p>
          <a:p>
            <a:pPr defTabSz="914266">
              <a:defRPr/>
            </a:pPr>
            <a:r>
              <a:rPr lang="en-US" sz="1200" dirty="0"/>
              <a:t> </a:t>
            </a:r>
          </a:p>
          <a:p>
            <a:pPr defTabSz="914266">
              <a:defRPr/>
            </a:pPr>
            <a:r>
              <a:rPr lang="en-US" sz="1200" dirty="0"/>
              <a:t>(9 agencies = fixed price, 4 agencies = T&amp;M)</a:t>
            </a:r>
            <a:endParaRPr lang="en-US" sz="700" dirty="0"/>
          </a:p>
          <a:p>
            <a:endParaRPr lang="en-US" sz="1200" dirty="0"/>
          </a:p>
          <a:p>
            <a:r>
              <a:rPr lang="en-US" sz="1200" u="sng" dirty="0"/>
              <a:t>The method of award refers to how the contractor/consultant or vendor was selected; in other words, what factors were considered in the selection.  </a:t>
            </a:r>
            <a:r>
              <a:rPr lang="en-US" sz="1200" u="none" dirty="0"/>
              <a:t>Most</a:t>
            </a:r>
            <a:r>
              <a:rPr lang="en-US" sz="1200" dirty="0"/>
              <a:t> CV project contracts included both qualifications and cost factors as a part of the selection.  (we were glad to see that). In several cases, equipment demonstrations were also required as part of the selection process.</a:t>
            </a:r>
          </a:p>
          <a:p>
            <a:endParaRPr lang="en-US" sz="1200" dirty="0"/>
          </a:p>
          <a:p>
            <a:r>
              <a:rPr lang="en-US" sz="1200" dirty="0"/>
              <a:t>Most agencies have been able to avoid the low-bid only method of award.</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A76D88D4-EF54-4A83-81D2-8C41DF21439B}" type="slidenum">
              <a:rPr lang="en-US" smtClean="0"/>
              <a:t>5</a:t>
            </a:fld>
            <a:endParaRPr lang="en-US" dirty="0"/>
          </a:p>
        </p:txBody>
      </p:sp>
    </p:spTree>
    <p:extLst>
      <p:ext uri="{BB962C8B-B14F-4D97-AF65-F5344CB8AC3E}">
        <p14:creationId xmlns:p14="http://schemas.microsoft.com/office/powerpoint/2010/main" val="357597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a:xfrm>
            <a:off x="701676" y="4414044"/>
            <a:ext cx="5607049" cy="4183063"/>
          </a:xfrm>
        </p:spPr>
        <p:txBody>
          <a:bodyPr/>
          <a:lstStyle/>
          <a:p>
            <a:r>
              <a:rPr lang="en-US" sz="1200" b="1" i="1" dirty="0"/>
              <a:t>Transition</a:t>
            </a:r>
            <a:r>
              <a:rPr lang="en-US" sz="1200" dirty="0"/>
              <a:t>:  </a:t>
            </a:r>
            <a:r>
              <a:rPr lang="en-US" sz="1200" b="1" i="1" dirty="0"/>
              <a:t>Now I would like to switch gears to our findings based on some procurement-related reflection questions that we asked of the interviewees. </a:t>
            </a:r>
          </a:p>
          <a:p>
            <a:endParaRPr lang="en-US" sz="1200" dirty="0"/>
          </a:p>
          <a:p>
            <a:r>
              <a:rPr lang="en-US" sz="1200" dirty="0"/>
              <a:t>Some </a:t>
            </a:r>
            <a:r>
              <a:rPr lang="en-US" sz="1200" b="1" dirty="0"/>
              <a:t>overall procurement process observations based on the responses </a:t>
            </a:r>
            <a:r>
              <a:rPr lang="en-US" sz="1200" dirty="0"/>
              <a:t>are provided on this slide.</a:t>
            </a:r>
          </a:p>
          <a:p>
            <a:endParaRPr lang="en-US" sz="1200" dirty="0"/>
          </a:p>
          <a:p>
            <a:r>
              <a:rPr lang="en-US" sz="1200" dirty="0"/>
              <a:t>Our respondents identified the following limitations in the procurement process that can affect the success or efficiency of the CV procurement:  </a:t>
            </a:r>
          </a:p>
          <a:p>
            <a:pPr marL="171425" indent="-171425">
              <a:buFont typeface="Arial" panose="020B0604020202020204" pitchFamily="34" charset="0"/>
              <a:buChar char="•"/>
            </a:pPr>
            <a:r>
              <a:rPr lang="en-US" sz="1200" dirty="0"/>
              <a:t>low-bid selection requirements,</a:t>
            </a:r>
          </a:p>
          <a:p>
            <a:pPr marL="171425" indent="-171425">
              <a:buFont typeface="Arial" panose="020B0604020202020204" pitchFamily="34" charset="0"/>
              <a:buChar char="•"/>
            </a:pPr>
            <a:r>
              <a:rPr lang="en-US" sz="1200" dirty="0"/>
              <a:t>traditional procurement mechanisms used by DOT's are more suited to buying materials or building a road,  </a:t>
            </a:r>
          </a:p>
          <a:p>
            <a:pPr marL="171425" indent="-171425">
              <a:buFont typeface="Arial" panose="020B0604020202020204" pitchFamily="34" charset="0"/>
              <a:buChar char="•"/>
            </a:pPr>
            <a:r>
              <a:rPr lang="en-US" sz="1200" dirty="0"/>
              <a:t>Others lamented that the process takes too long. </a:t>
            </a:r>
          </a:p>
          <a:p>
            <a:pPr marL="171425" indent="-171425">
              <a:buFont typeface="Arial" panose="020B0604020202020204" pitchFamily="34" charset="0"/>
              <a:buChar char="•"/>
            </a:pPr>
            <a:endParaRPr lang="en-US" sz="1200" dirty="0"/>
          </a:p>
          <a:p>
            <a:r>
              <a:rPr lang="en-US" sz="1200" dirty="0"/>
              <a:t>Nonetheless, approximately half of the respondents felt that the existing processes were adequate or workable for purchasing CV technology; with more experience in purchasing CV equipment and technologies, the kinks can be ironed out.</a:t>
            </a:r>
          </a:p>
          <a:p>
            <a:endParaRPr lang="en-US" sz="1200" dirty="0"/>
          </a:p>
          <a:p>
            <a:r>
              <a:rPr lang="en-US" sz="1200" b="1" dirty="0"/>
              <a:t>An important conclusion of this study is that different procurement approaches have been and will be successfully used for purchasing CV equipment, systems, and services. There's no single best approach or correct way to do it.</a:t>
            </a:r>
          </a:p>
        </p:txBody>
      </p:sp>
      <p:sp>
        <p:nvSpPr>
          <p:cNvPr id="4" name="Slide Number Placeholder 3"/>
          <p:cNvSpPr>
            <a:spLocks noGrp="1"/>
          </p:cNvSpPr>
          <p:nvPr>
            <p:ph type="sldNum" sz="quarter" idx="10"/>
          </p:nvPr>
        </p:nvSpPr>
        <p:spPr/>
        <p:txBody>
          <a:bodyPr/>
          <a:lstStyle/>
          <a:p>
            <a:fld id="{A76D88D4-EF54-4A83-81D2-8C41DF21439B}" type="slidenum">
              <a:rPr lang="en-US" smtClean="0"/>
              <a:t>6</a:t>
            </a:fld>
            <a:endParaRPr lang="en-US" dirty="0"/>
          </a:p>
        </p:txBody>
      </p:sp>
    </p:spTree>
    <p:extLst>
      <p:ext uri="{BB962C8B-B14F-4D97-AF65-F5344CB8AC3E}">
        <p14:creationId xmlns:p14="http://schemas.microsoft.com/office/powerpoint/2010/main" val="388245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a:xfrm>
            <a:off x="771251" y="4414044"/>
            <a:ext cx="5607049" cy="4183063"/>
          </a:xfrm>
        </p:spPr>
        <p:txBody>
          <a:bodyPr/>
          <a:lstStyle/>
          <a:p>
            <a:r>
              <a:rPr lang="en-US" sz="1200" b="1" dirty="0"/>
              <a:t>Now, let me discuss some overall observations based on what we learned.</a:t>
            </a:r>
          </a:p>
          <a:p>
            <a:endParaRPr lang="en-US" sz="1200" dirty="0"/>
          </a:p>
          <a:p>
            <a:r>
              <a:rPr lang="en-US" sz="1200" dirty="0"/>
              <a:t>Overall observations</a:t>
            </a:r>
          </a:p>
          <a:p>
            <a:endParaRPr lang="en-US" sz="1200" dirty="0"/>
          </a:p>
          <a:p>
            <a:r>
              <a:rPr lang="en-US" sz="1200" u="sng" dirty="0"/>
              <a:t>Contractor roles varied, but DOT’s are giving them a lot of responsibility</a:t>
            </a:r>
          </a:p>
          <a:p>
            <a:pPr lvl="1"/>
            <a:r>
              <a:rPr lang="en-US" sz="1200" dirty="0"/>
              <a:t>Several DOT’s have design-build (-transfer) or (–operate-transfer) contracts with contractors, especially for larger projects</a:t>
            </a:r>
          </a:p>
          <a:p>
            <a:pPr lvl="2"/>
            <a:r>
              <a:rPr lang="en-US" sz="1200" dirty="0"/>
              <a:t>Potentially easier to manage for the DOT</a:t>
            </a:r>
          </a:p>
          <a:p>
            <a:pPr lvl="2"/>
            <a:r>
              <a:rPr lang="en-US" sz="1200" dirty="0"/>
              <a:t>Higher-risk for contractor, especially given the systems integration task</a:t>
            </a:r>
          </a:p>
          <a:p>
            <a:pPr lvl="1"/>
            <a:r>
              <a:rPr lang="en-US" sz="1200" dirty="0"/>
              <a:t>Several DOT’s are still using the more traditional design – bid – build approach</a:t>
            </a:r>
          </a:p>
          <a:p>
            <a:pPr lvl="2"/>
            <a:r>
              <a:rPr lang="en-US" sz="1200" dirty="0"/>
              <a:t>May involve several contracts for the DOT to manage, but offers more control of specifications as technology and standards evolve</a:t>
            </a:r>
          </a:p>
          <a:p>
            <a:pPr lvl="1"/>
            <a:r>
              <a:rPr lang="en-US" sz="1200" dirty="0"/>
              <a:t>Some DOT’s have used both approaches. (FL, MI)</a:t>
            </a:r>
          </a:p>
          <a:p>
            <a:pPr marL="914400" lvl="2" algn="l" rtl="0" eaLnBrk="0" fontAlgn="base" hangingPunct="0">
              <a:spcBef>
                <a:spcPct val="30000"/>
              </a:spcBef>
              <a:spcAft>
                <a:spcPct val="0"/>
              </a:spcAft>
            </a:pPr>
            <a:endParaRPr lang="en-US" sz="1200" kern="1200" dirty="0">
              <a:solidFill>
                <a:schemeClr val="tx1"/>
              </a:solidFill>
              <a:latin typeface="Arial" charset="0"/>
              <a:ea typeface="ＭＳ Ｐゴシック"/>
            </a:endParaRPr>
          </a:p>
          <a:p>
            <a:r>
              <a:rPr lang="en-US" sz="1200" u="sng" dirty="0"/>
              <a:t>Some DOT’s partnering with universities  (e.g., VA, PA, AZ)</a:t>
            </a:r>
          </a:p>
          <a:p>
            <a:pPr lvl="2"/>
            <a:r>
              <a:rPr lang="en-US" sz="1200" dirty="0"/>
              <a:t>Especially for early stage deployments and testing purposes</a:t>
            </a:r>
          </a:p>
          <a:p>
            <a:pPr lvl="2"/>
            <a:r>
              <a:rPr lang="en-US" sz="1200" dirty="0"/>
              <a:t>Universities often purchased the DSRC equipment for testing and research purposes</a:t>
            </a:r>
          </a:p>
          <a:p>
            <a:pPr lvl="2"/>
            <a:r>
              <a:rPr lang="en-US" sz="1200" dirty="0"/>
              <a:t>Although the trend here is to move away from research to a deployment environment focused on addressing real transportation needs and solving problems.</a:t>
            </a:r>
          </a:p>
          <a:p>
            <a:pPr lvl="2"/>
            <a:endParaRPr lang="en-US" sz="1200" dirty="0"/>
          </a:p>
          <a:p>
            <a:pPr marL="0" lvl="1"/>
            <a:r>
              <a:rPr lang="en-US" sz="1200" u="sng" kern="1200" dirty="0">
                <a:solidFill>
                  <a:schemeClr val="tx1"/>
                </a:solidFill>
                <a:latin typeface="Arial" charset="0"/>
                <a:ea typeface="ＭＳ Ｐゴシック"/>
              </a:rPr>
              <a:t>Many DOT’s still do not have any direct experience with CV procurements.</a:t>
            </a:r>
          </a:p>
          <a:p>
            <a:pPr marL="914400" lvl="2" algn="l" rtl="0" eaLnBrk="0" fontAlgn="base" hangingPunct="0">
              <a:spcBef>
                <a:spcPct val="30000"/>
              </a:spcBef>
              <a:spcAft>
                <a:spcPct val="0"/>
              </a:spcAft>
            </a:pPr>
            <a:r>
              <a:rPr lang="en-US" sz="1200" kern="1200" dirty="0">
                <a:solidFill>
                  <a:schemeClr val="tx1"/>
                </a:solidFill>
                <a:latin typeface="Arial" charset="0"/>
                <a:ea typeface="ＭＳ Ｐゴシック"/>
              </a:rPr>
              <a:t>This is an important finding. We expect there will be continued demand for information and technical assistance related to CV procurement and  deployment in the future.</a:t>
            </a:r>
          </a:p>
          <a:p>
            <a:endParaRPr lang="en-US" sz="700" dirty="0"/>
          </a:p>
        </p:txBody>
      </p:sp>
      <p:sp>
        <p:nvSpPr>
          <p:cNvPr id="4" name="Slide Number Placeholder 3"/>
          <p:cNvSpPr>
            <a:spLocks noGrp="1"/>
          </p:cNvSpPr>
          <p:nvPr>
            <p:ph type="sldNum" sz="quarter" idx="10"/>
          </p:nvPr>
        </p:nvSpPr>
        <p:spPr/>
        <p:txBody>
          <a:bodyPr/>
          <a:lstStyle/>
          <a:p>
            <a:fld id="{A76D88D4-EF54-4A83-81D2-8C41DF21439B}" type="slidenum">
              <a:rPr lang="en-US" smtClean="0"/>
              <a:t>7</a:t>
            </a:fld>
            <a:endParaRPr lang="en-US" dirty="0"/>
          </a:p>
        </p:txBody>
      </p:sp>
    </p:spTree>
    <p:extLst>
      <p:ext uri="{BB962C8B-B14F-4D97-AF65-F5344CB8AC3E}">
        <p14:creationId xmlns:p14="http://schemas.microsoft.com/office/powerpoint/2010/main" val="248664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a:xfrm>
            <a:off x="771251" y="4414044"/>
            <a:ext cx="5607049" cy="4183063"/>
          </a:xfrm>
        </p:spPr>
        <p:txBody>
          <a:bodyPr/>
          <a:lstStyle/>
          <a:p>
            <a:r>
              <a:rPr lang="en-US" sz="800" b="1" dirty="0"/>
              <a:t>This slide shows the trends we observed in CV projects... Where things are headed.</a:t>
            </a:r>
            <a:r>
              <a:rPr lang="en-US" sz="800" dirty="0"/>
              <a:t>...</a:t>
            </a:r>
          </a:p>
          <a:p>
            <a:endParaRPr lang="en-US" sz="800" dirty="0"/>
          </a:p>
          <a:p>
            <a:r>
              <a:rPr lang="en-US" sz="800" u="sng" dirty="0"/>
              <a:t>The 1st trend</a:t>
            </a:r>
            <a:r>
              <a:rPr lang="en-US" sz="800" dirty="0"/>
              <a:t>:  From:  Research and Testing to Mainstream Deployment  (We noticed that agencies are moving from simply testing the technology toward deployment of CV systems that are solving real transportation problems and addressing their transportation needs)</a:t>
            </a:r>
          </a:p>
          <a:p>
            <a:endParaRPr lang="en-US" sz="800" dirty="0"/>
          </a:p>
          <a:p>
            <a:r>
              <a:rPr lang="en-US" sz="800" u="sng" dirty="0"/>
              <a:t>The 2nd trend</a:t>
            </a:r>
            <a:r>
              <a:rPr lang="en-US" sz="800" dirty="0"/>
              <a:t>: From: Smaller Projects to Larger Projects (e.g. more infrastructure equipment like RSUs). This goes hand-in-hand with the first trend.</a:t>
            </a:r>
          </a:p>
          <a:p>
            <a:endParaRPr lang="en-US" sz="800" dirty="0"/>
          </a:p>
          <a:p>
            <a:r>
              <a:rPr lang="en-US" sz="800" u="sng" dirty="0"/>
              <a:t>The 3</a:t>
            </a:r>
            <a:r>
              <a:rPr lang="en-US" sz="800" u="sng" baseline="30000" dirty="0"/>
              <a:t>rd</a:t>
            </a:r>
            <a:r>
              <a:rPr lang="en-US" sz="800" u="sng" dirty="0"/>
              <a:t> trend</a:t>
            </a:r>
            <a:r>
              <a:rPr lang="en-US" sz="800" dirty="0"/>
              <a:t>:  Scope Expanding from SPaT/MAP projects to Multiple Applications, Moving from meeting the SPaT challenge to broader</a:t>
            </a:r>
          </a:p>
          <a:p>
            <a:r>
              <a:rPr lang="en-US" sz="800" dirty="0"/>
              <a:t> projects with more applications built in intended to affect transportation outcomes.</a:t>
            </a:r>
          </a:p>
          <a:p>
            <a:endParaRPr lang="en-US" sz="800" dirty="0"/>
          </a:p>
          <a:p>
            <a:r>
              <a:rPr lang="en-US" sz="800" u="sng" dirty="0"/>
              <a:t>The 4</a:t>
            </a:r>
            <a:r>
              <a:rPr lang="en-US" sz="800" u="sng" baseline="30000" dirty="0"/>
              <a:t>th</a:t>
            </a:r>
            <a:r>
              <a:rPr lang="en-US" sz="800" u="sng" dirty="0"/>
              <a:t> trend</a:t>
            </a:r>
            <a:r>
              <a:rPr lang="en-US" sz="800" dirty="0"/>
              <a:t>:  Increasing Use of Design-Build-Operate-Transfer Approach -- this approach streamlines contracting from the perspective of the agency</a:t>
            </a:r>
          </a:p>
          <a:p>
            <a:endParaRPr lang="en-US" sz="800" dirty="0"/>
          </a:p>
          <a:p>
            <a:r>
              <a:rPr lang="en-US" sz="800" u="sng" dirty="0"/>
              <a:t>The 5</a:t>
            </a:r>
            <a:r>
              <a:rPr lang="en-US" sz="800" u="sng" baseline="30000" dirty="0"/>
              <a:t>th</a:t>
            </a:r>
            <a:r>
              <a:rPr lang="en-US" sz="800" u="sng" dirty="0"/>
              <a:t> trend</a:t>
            </a:r>
            <a:r>
              <a:rPr lang="en-US" sz="800" dirty="0"/>
              <a:t>:  Increasing Use of Agile Development Methods -- Especially for newer, larger projects with lots of software</a:t>
            </a:r>
          </a:p>
          <a:p>
            <a:endParaRPr lang="en-US" sz="700" dirty="0"/>
          </a:p>
        </p:txBody>
      </p:sp>
      <p:sp>
        <p:nvSpPr>
          <p:cNvPr id="4" name="Slide Number Placeholder 3"/>
          <p:cNvSpPr>
            <a:spLocks noGrp="1"/>
          </p:cNvSpPr>
          <p:nvPr>
            <p:ph type="sldNum" sz="quarter" idx="10"/>
          </p:nvPr>
        </p:nvSpPr>
        <p:spPr/>
        <p:txBody>
          <a:bodyPr/>
          <a:lstStyle/>
          <a:p>
            <a:fld id="{A76D88D4-EF54-4A83-81D2-8C41DF21439B}" type="slidenum">
              <a:rPr lang="en-US" smtClean="0"/>
              <a:t>8</a:t>
            </a:fld>
            <a:endParaRPr lang="en-US" dirty="0"/>
          </a:p>
        </p:txBody>
      </p:sp>
    </p:spTree>
    <p:extLst>
      <p:ext uri="{BB962C8B-B14F-4D97-AF65-F5344CB8AC3E}">
        <p14:creationId xmlns:p14="http://schemas.microsoft.com/office/powerpoint/2010/main" val="269029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4" name="Slide Number Placeholder 3"/>
          <p:cNvSpPr>
            <a:spLocks noGrp="1"/>
          </p:cNvSpPr>
          <p:nvPr>
            <p:ph type="sldNum" sz="quarter" idx="10"/>
          </p:nvPr>
        </p:nvSpPr>
        <p:spPr/>
        <p:txBody>
          <a:bodyPr/>
          <a:lstStyle/>
          <a:p>
            <a:fld id="{A76D88D4-EF54-4A83-81D2-8C41DF21439B}" type="slidenum">
              <a:rPr lang="en-US" smtClean="0"/>
              <a:t>9</a:t>
            </a:fld>
            <a:endParaRPr lang="en-US" dirty="0"/>
          </a:p>
        </p:txBody>
      </p:sp>
      <p:sp>
        <p:nvSpPr>
          <p:cNvPr id="5" name="Notes Placeholder 4"/>
          <p:cNvSpPr>
            <a:spLocks noGrp="1"/>
          </p:cNvSpPr>
          <p:nvPr>
            <p:ph type="body" sz="quarter" idx="11"/>
          </p:nvPr>
        </p:nvSpPr>
        <p:spPr/>
        <p:txBody>
          <a:bodyPr/>
          <a:lstStyle/>
          <a:p>
            <a:r>
              <a:rPr lang="en-US" sz="1200" b="1" dirty="0"/>
              <a:t>What were the key challenges that had to be accounted for or addressed by each project’s CV procurement activity? </a:t>
            </a:r>
          </a:p>
          <a:p>
            <a:endParaRPr lang="en-US" sz="1200" b="1" dirty="0"/>
          </a:p>
          <a:p>
            <a:r>
              <a:rPr lang="en-US" sz="1200" dirty="0"/>
              <a:t>The main procurement challenge is that the market is still very young when compared to other transportation markets.  We have very low market penetration for intersections, roadside, and vehicle equipment today. We are in the early adopter stage of the technology market adoption curve. </a:t>
            </a:r>
          </a:p>
          <a:p>
            <a:pPr lvl="1"/>
            <a:endParaRPr lang="en-US" sz="1200" dirty="0"/>
          </a:p>
          <a:p>
            <a:pPr lvl="1"/>
            <a:r>
              <a:rPr lang="en-US" sz="1200" dirty="0"/>
              <a:t>(Read/paraphrase the following points from the slide)</a:t>
            </a:r>
          </a:p>
          <a:p>
            <a:pPr lvl="1"/>
            <a:endParaRPr lang="en-US" sz="1200" dirty="0"/>
          </a:p>
          <a:p>
            <a:pPr lvl="1"/>
            <a:r>
              <a:rPr lang="en-US" sz="1200" dirty="0"/>
              <a:t>Vendors are still fine tuning equipment and software and working interoperability issues associated with deployment</a:t>
            </a:r>
          </a:p>
          <a:p>
            <a:pPr lvl="1"/>
            <a:r>
              <a:rPr lang="en-US" sz="1200" dirty="0"/>
              <a:t>Standards and technology are still evolving</a:t>
            </a:r>
          </a:p>
          <a:p>
            <a:pPr lvl="1"/>
            <a:r>
              <a:rPr lang="en-US" sz="1200" dirty="0"/>
              <a:t>Vendor interoperability claims may not translate to your environment</a:t>
            </a:r>
          </a:p>
          <a:p>
            <a:pPr lvl="1"/>
            <a:r>
              <a:rPr lang="en-US" sz="1200" dirty="0"/>
              <a:t>RSU vendors not always compatible with varying signal controller equipment across the state</a:t>
            </a:r>
          </a:p>
          <a:p>
            <a:pPr lvl="1"/>
            <a:r>
              <a:rPr lang="en-US" sz="1200" dirty="0"/>
              <a:t>Not yet ready for high volume production of devices</a:t>
            </a:r>
          </a:p>
          <a:p>
            <a:endParaRPr lang="en-US" sz="1200" dirty="0"/>
          </a:p>
          <a:p>
            <a:r>
              <a:rPr lang="en-US" sz="1200" dirty="0"/>
              <a:t>Note that we are making great strides in this area due to the CV Pilot program and the related interoperability testing.</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Another challenge noted was that communication problems emerged between the project manager and the purchasing department, because their staff is not used to this type of technology (for instance, they did not understand or appreciate the lack of market maturity).  </a:t>
            </a:r>
          </a:p>
          <a:p>
            <a:endParaRPr lang="en-US" sz="1200" dirty="0"/>
          </a:p>
          <a:p>
            <a:r>
              <a:rPr lang="en-US" sz="1200" dirty="0"/>
              <a:t>With regard to the last bullet point, CV deployers would like to know the US DOT's position or stance on 5.9 GHz DSRC, in the absence of a mandate for now. Some agencies were hesitant to commit a lot of funding to CV deployment in the absence of more clarity here.  This also affects vendors willingness to invest in product improvements and research and development. </a:t>
            </a:r>
          </a:p>
          <a:p>
            <a:endParaRPr lang="en-US" sz="1200" dirty="0"/>
          </a:p>
          <a:p>
            <a:endParaRPr lang="en-US" sz="1200" dirty="0"/>
          </a:p>
        </p:txBody>
      </p:sp>
    </p:spTree>
    <p:extLst>
      <p:ext uri="{BB962C8B-B14F-4D97-AF65-F5344CB8AC3E}">
        <p14:creationId xmlns:p14="http://schemas.microsoft.com/office/powerpoint/2010/main" val="19967198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a:xfrm>
            <a:off x="609600" y="1600200"/>
            <a:ext cx="10972800" cy="402304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grpSp>
        <p:nvGrpSpPr>
          <p:cNvPr id="5" name="Group 4"/>
          <p:cNvGrpSpPr/>
          <p:nvPr userDrawn="1"/>
        </p:nvGrpSpPr>
        <p:grpSpPr>
          <a:xfrm>
            <a:off x="10640463" y="185210"/>
            <a:ext cx="1463040" cy="1005840"/>
            <a:chOff x="7687859" y="1133606"/>
            <a:chExt cx="1188720" cy="1080205"/>
          </a:xfrm>
        </p:grpSpPr>
        <p:pic>
          <p:nvPicPr>
            <p:cNvPr id="6" name="Picture 2" descr="C:\Users\Javier Machado\Pictures\Work Pix\Eval Icon 05.jpg"/>
            <p:cNvPicPr>
              <a:picLocks noChangeAspect="1" noChangeArrowheads="1"/>
            </p:cNvPicPr>
            <p:nvPr/>
          </p:nvPicPr>
          <p:blipFill rotWithShape="1">
            <a:blip r:embed="rId2"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7687859" y="1133606"/>
              <a:ext cx="1188720" cy="1080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2871" y="1483148"/>
              <a:ext cx="419894" cy="495797"/>
            </a:xfrm>
            <a:prstGeom prst="rect">
              <a:avLst/>
            </a:prstGeom>
            <a:noFill/>
          </p:spPr>
          <p:txBody>
            <a:bodyPr wrap="square" rtlCol="0">
              <a:spAutoFit/>
            </a:bodyPr>
            <a:lstStyle/>
            <a:p>
              <a:pPr algn="ctr"/>
              <a:r>
                <a:rPr lang="en-US" sz="2400" b="1" i="0" dirty="0">
                  <a:solidFill>
                    <a:schemeClr val="accent3"/>
                  </a:solidFill>
                  <a:latin typeface="Arial Black" panose="020B0A04020102020204" pitchFamily="34" charset="0"/>
                </a:rPr>
                <a:t>?</a:t>
              </a:r>
            </a:p>
          </p:txBody>
        </p:sp>
      </p:grpSp>
    </p:spTree>
    <p:extLst>
      <p:ext uri="{BB962C8B-B14F-4D97-AF65-F5344CB8AC3E}">
        <p14:creationId xmlns:p14="http://schemas.microsoft.com/office/powerpoint/2010/main" val="5801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538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50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73526"/>
            <a:ext cx="4011084"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609601" y="1585186"/>
            <a:ext cx="4011084"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4775200" y="1066800"/>
            <a:ext cx="68072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8515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2389717" y="838201"/>
            <a:ext cx="73152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078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609600" y="1295400"/>
            <a:ext cx="109728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50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0"/>
            <a:ext cx="27432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838200"/>
            <a:ext cx="80264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22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80975"/>
            <a:ext cx="10972800" cy="762000"/>
          </a:xfrm>
        </p:spPr>
        <p:txBody>
          <a:bodyPr/>
          <a:lstStyle/>
          <a:p>
            <a:r>
              <a:rPr lang="en-US" dirty="0"/>
              <a:t>Click to edit Master title style</a:t>
            </a:r>
          </a:p>
        </p:txBody>
      </p:sp>
      <p:sp>
        <p:nvSpPr>
          <p:cNvPr id="3" name="Table Placeholder 2"/>
          <p:cNvSpPr>
            <a:spLocks noGrp="1"/>
          </p:cNvSpPr>
          <p:nvPr>
            <p:ph type="tbl" idx="1"/>
          </p:nvPr>
        </p:nvSpPr>
        <p:spPr>
          <a:xfrm>
            <a:off x="609600" y="1295400"/>
            <a:ext cx="10972800" cy="4525963"/>
          </a:xfrm>
        </p:spPr>
        <p:txBody>
          <a:bodyPr/>
          <a:lstStyle/>
          <a:p>
            <a:pPr lvl="0"/>
            <a:endParaRPr lang="en-US" noProof="0" dirty="0"/>
          </a:p>
        </p:txBody>
      </p:sp>
    </p:spTree>
    <p:extLst>
      <p:ext uri="{BB962C8B-B14F-4D97-AF65-F5344CB8AC3E}">
        <p14:creationId xmlns:p14="http://schemas.microsoft.com/office/powerpoint/2010/main" val="225032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Bullet Slide">
    <p:bg>
      <p:bgPr>
        <a:gradFill>
          <a:gsLst>
            <a:gs pos="0">
              <a:schemeClr val="bg1">
                <a:lumMod val="95000"/>
              </a:schemeClr>
            </a:gs>
            <a:gs pos="70000">
              <a:schemeClr val="bg1"/>
            </a:gs>
            <a:gs pos="20000">
              <a:schemeClr val="bg1"/>
            </a:gs>
            <a:gs pos="0">
              <a:srgbClr val="ECECEC"/>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4"/>
          <p:cNvSpPr>
            <a:spLocks noGrp="1"/>
          </p:cNvSpPr>
          <p:nvPr>
            <p:ph type="ftr" sz="quarter" idx="3"/>
          </p:nvPr>
        </p:nvSpPr>
        <p:spPr>
          <a:xfrm>
            <a:off x="609600" y="6450541"/>
            <a:ext cx="9347200" cy="365125"/>
          </a:xfrm>
          <a:prstGeom prst="rect">
            <a:avLst/>
          </a:prstGeom>
        </p:spPr>
        <p:txBody>
          <a:bodyPr anchor="ctr" anchorCtr="0"/>
          <a:lstStyle>
            <a:lvl1pPr>
              <a:defRPr sz="1100">
                <a:solidFill>
                  <a:srgbClr val="333333"/>
                </a:solidFill>
              </a:defRPr>
            </a:lvl1pPr>
          </a:lstStyle>
          <a:p>
            <a:r>
              <a:rPr lang="en-US" dirty="0"/>
              <a:t>NYC CV Pilot Deployment Program</a:t>
            </a:r>
          </a:p>
        </p:txBody>
      </p:sp>
      <p:sp>
        <p:nvSpPr>
          <p:cNvPr id="13" name="Slide Number Placeholder 5"/>
          <p:cNvSpPr>
            <a:spLocks noGrp="1"/>
          </p:cNvSpPr>
          <p:nvPr>
            <p:ph type="sldNum" sz="quarter" idx="4"/>
          </p:nvPr>
        </p:nvSpPr>
        <p:spPr>
          <a:xfrm>
            <a:off x="101600" y="6450541"/>
            <a:ext cx="508000" cy="365125"/>
          </a:xfrm>
          <a:prstGeom prst="rect">
            <a:avLst/>
          </a:prstGeom>
        </p:spPr>
        <p:txBody>
          <a:bodyPr anchor="ctr" anchorCtr="0"/>
          <a:lstStyle>
            <a:lvl1pPr algn="r">
              <a:defRPr sz="1100">
                <a:solidFill>
                  <a:srgbClr val="333333"/>
                </a:solidFill>
              </a:defRPr>
            </a:lvl1pPr>
          </a:lstStyle>
          <a:p>
            <a:fld id="{61170A8B-59A8-40E0-9282-C6204AF4CC64}" type="slidenum">
              <a:rPr lang="en-US" smtClean="0"/>
              <a:pPr/>
              <a:t>‹#›</a:t>
            </a:fld>
            <a:endParaRPr lang="en-US" dirty="0"/>
          </a:p>
        </p:txBody>
      </p:sp>
      <p:sp>
        <p:nvSpPr>
          <p:cNvPr id="5" name="Text Placeholder 4"/>
          <p:cNvSpPr>
            <a:spLocks noGrp="1"/>
          </p:cNvSpPr>
          <p:nvPr>
            <p:ph type="body" sz="quarter" idx="10"/>
          </p:nvPr>
        </p:nvSpPr>
        <p:spPr>
          <a:xfrm>
            <a:off x="609600" y="1447800"/>
            <a:ext cx="10972800" cy="480060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4527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0">
              <a:schemeClr val="bg1">
                <a:lumMod val="95000"/>
              </a:schemeClr>
            </a:gs>
            <a:gs pos="70000">
              <a:schemeClr val="bg1"/>
            </a:gs>
            <a:gs pos="20000">
              <a:schemeClr val="bg1"/>
            </a:gs>
            <a:gs pos="0">
              <a:srgbClr val="ECECEC"/>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66800"/>
          </a:xfrm>
        </p:spPr>
        <p:txBody>
          <a:bodyPr/>
          <a:lstStyle>
            <a:lvl1pPr algn="l">
              <a:defRPr>
                <a:solidFill>
                  <a:srgbClr val="003594"/>
                </a:solidFill>
              </a:defRPr>
            </a:lvl1pPr>
          </a:lstStyle>
          <a:p>
            <a:r>
              <a:rPr lang="en-US" dirty="0"/>
              <a:t>Click to edit Master title style</a:t>
            </a:r>
          </a:p>
        </p:txBody>
      </p:sp>
      <p:sp>
        <p:nvSpPr>
          <p:cNvPr id="9" name="Footer Placeholder 4"/>
          <p:cNvSpPr>
            <a:spLocks noGrp="1"/>
          </p:cNvSpPr>
          <p:nvPr>
            <p:ph type="ftr" sz="quarter" idx="3"/>
          </p:nvPr>
        </p:nvSpPr>
        <p:spPr>
          <a:xfrm>
            <a:off x="609600" y="6450541"/>
            <a:ext cx="9347200" cy="365125"/>
          </a:xfrm>
          <a:prstGeom prst="rect">
            <a:avLst/>
          </a:prstGeom>
        </p:spPr>
        <p:txBody>
          <a:bodyPr anchor="ctr" anchorCtr="0"/>
          <a:lstStyle>
            <a:lvl1pPr>
              <a:defRPr sz="1100">
                <a:solidFill>
                  <a:srgbClr val="333333"/>
                </a:solidFill>
              </a:defRPr>
            </a:lvl1pPr>
          </a:lstStyle>
          <a:p>
            <a:r>
              <a:rPr lang="en-US" dirty="0"/>
              <a:t>NYC CV Pilot Deployment Program</a:t>
            </a:r>
          </a:p>
        </p:txBody>
      </p:sp>
      <p:sp>
        <p:nvSpPr>
          <p:cNvPr id="10" name="Slide Number Placeholder 5"/>
          <p:cNvSpPr>
            <a:spLocks noGrp="1"/>
          </p:cNvSpPr>
          <p:nvPr>
            <p:ph type="sldNum" sz="quarter" idx="4"/>
          </p:nvPr>
        </p:nvSpPr>
        <p:spPr>
          <a:xfrm>
            <a:off x="101600" y="6450541"/>
            <a:ext cx="508000" cy="365125"/>
          </a:xfrm>
          <a:prstGeom prst="rect">
            <a:avLst/>
          </a:prstGeom>
        </p:spPr>
        <p:txBody>
          <a:bodyPr anchor="ctr" anchorCtr="0"/>
          <a:lstStyle>
            <a:lvl1pPr algn="r">
              <a:defRPr sz="1100">
                <a:solidFill>
                  <a:srgbClr val="333333"/>
                </a:solidFill>
              </a:defRPr>
            </a:lvl1pPr>
          </a:lstStyle>
          <a:p>
            <a:fld id="{61170A8B-59A8-40E0-9282-C6204AF4CC64}" type="slidenum">
              <a:rPr lang="en-US" smtClean="0"/>
              <a:pPr/>
              <a:t>‹#›</a:t>
            </a:fld>
            <a:endParaRPr lang="en-US" dirty="0"/>
          </a:p>
        </p:txBody>
      </p:sp>
      <p:cxnSp>
        <p:nvCxnSpPr>
          <p:cNvPr id="11" name="Straight Connector 10"/>
          <p:cNvCxnSpPr/>
          <p:nvPr userDrawn="1"/>
        </p:nvCxnSpPr>
        <p:spPr>
          <a:xfrm>
            <a:off x="609600" y="6509844"/>
            <a:ext cx="0" cy="267622"/>
          </a:xfrm>
          <a:prstGeom prst="line">
            <a:avLst/>
          </a:prstGeom>
          <a:ln w="6350">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22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bwMode="auto">
          <a:xfrm>
            <a:off x="3169919" y="1371600"/>
            <a:ext cx="865632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Content Placeholder 2"/>
          <p:cNvSpPr>
            <a:spLocks noGrp="1"/>
          </p:cNvSpPr>
          <p:nvPr>
            <p:ph idx="1"/>
          </p:nvPr>
        </p:nvSpPr>
        <p:spPr>
          <a:xfrm>
            <a:off x="3169921" y="2194560"/>
            <a:ext cx="8704164" cy="4572000"/>
          </a:xfrm>
          <a:prstGeom prst="rect">
            <a:avLst/>
          </a:prstGeo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7801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TA TITLE SLIDE!">
    <p:spTree>
      <p:nvGrpSpPr>
        <p:cNvPr id="1" name=""/>
        <p:cNvGrpSpPr/>
        <p:nvPr/>
      </p:nvGrpSpPr>
      <p:grpSpPr>
        <a:xfrm>
          <a:off x="0" y="0"/>
          <a:ext cx="0" cy="0"/>
          <a:chOff x="0" y="0"/>
          <a:chExt cx="0" cy="0"/>
        </a:xfrm>
      </p:grpSpPr>
      <p:sp>
        <p:nvSpPr>
          <p:cNvPr id="13" name="Text Placeholder 15"/>
          <p:cNvSpPr>
            <a:spLocks noGrp="1"/>
          </p:cNvSpPr>
          <p:nvPr>
            <p:ph type="body" sz="quarter" idx="10"/>
          </p:nvPr>
        </p:nvSpPr>
        <p:spPr>
          <a:xfrm>
            <a:off x="243840" y="2743200"/>
            <a:ext cx="11704320" cy="1645920"/>
          </a:xfrm>
          <a:prstGeom prst="rect">
            <a:avLst/>
          </a:prstGeom>
        </p:spPr>
        <p:txBody>
          <a:bodyPr/>
          <a:lstStyle>
            <a:lvl1pPr marL="0" indent="0" algn="ctr">
              <a:buFont typeface="Arial" pitchFamily="34" charset="0"/>
              <a:buNone/>
              <a:defRPr sz="4000">
                <a:latin typeface="Arial Black" pitchFamily="34" charset="0"/>
              </a:defRPr>
            </a:lvl1pPr>
          </a:lstStyle>
          <a:p>
            <a:endParaRPr lang="en-US" sz="4000" dirty="0">
              <a:latin typeface="Arial Black" pitchFamily="34" charset="0"/>
            </a:endParaRPr>
          </a:p>
        </p:txBody>
      </p:sp>
      <p:sp>
        <p:nvSpPr>
          <p:cNvPr id="14" name="Text Placeholder 16"/>
          <p:cNvSpPr>
            <a:spLocks noGrp="1"/>
          </p:cNvSpPr>
          <p:nvPr>
            <p:ph type="body" sz="quarter" idx="11"/>
          </p:nvPr>
        </p:nvSpPr>
        <p:spPr>
          <a:xfrm>
            <a:off x="243840" y="5196447"/>
            <a:ext cx="11704320" cy="365760"/>
          </a:xfrm>
          <a:prstGeom prst="rect">
            <a:avLst/>
          </a:prstGeom>
        </p:spPr>
        <p:txBody>
          <a:bodyPr/>
          <a:lstStyle>
            <a:lvl1pPr marL="0" indent="0" algn="ctr">
              <a:buFont typeface="Arial" pitchFamily="34" charset="0"/>
              <a:buNone/>
              <a:defRPr sz="2800" b="1">
                <a:latin typeface="Arial" pitchFamily="34" charset="0"/>
                <a:cs typeface="Arial" pitchFamily="34" charset="0"/>
              </a:defRPr>
            </a:lvl1pPr>
          </a:lstStyle>
          <a:p>
            <a:endParaRPr lang="en-US" dirty="0"/>
          </a:p>
        </p:txBody>
      </p:sp>
      <p:sp>
        <p:nvSpPr>
          <p:cNvPr id="15" name="Text Placeholder 16"/>
          <p:cNvSpPr>
            <a:spLocks noGrp="1"/>
          </p:cNvSpPr>
          <p:nvPr>
            <p:ph type="body" sz="quarter" idx="12"/>
          </p:nvPr>
        </p:nvSpPr>
        <p:spPr>
          <a:xfrm>
            <a:off x="243840" y="5720553"/>
            <a:ext cx="11704320" cy="365760"/>
          </a:xfrm>
          <a:prstGeom prst="rect">
            <a:avLst/>
          </a:prstGeom>
        </p:spPr>
        <p:txBody>
          <a:bodyPr/>
          <a:lstStyle>
            <a:lvl1pPr marL="0" indent="0" algn="ctr">
              <a:buFont typeface="Arial" pitchFamily="34" charset="0"/>
              <a:buNone/>
              <a:defRPr sz="2000" b="0">
                <a:latin typeface="Arial" pitchFamily="34" charset="0"/>
                <a:cs typeface="Arial" pitchFamily="34" charset="0"/>
              </a:defRPr>
            </a:lvl1pPr>
          </a:lstStyle>
          <a:p>
            <a:endParaRPr lang="en-US" dirty="0"/>
          </a:p>
        </p:txBody>
      </p:sp>
      <p:pic>
        <p:nvPicPr>
          <p:cNvPr id="10" name="Picture 9" descr="Speed Warning"/>
          <p:cNvPicPr>
            <a:picLocks noChangeArrowheads="1"/>
          </p:cNvPicPr>
          <p:nvPr userDrawn="1"/>
        </p:nvPicPr>
        <p:blipFill rotWithShape="1">
          <a:blip r:embed="rId2" cstate="email">
            <a:clrChange>
              <a:clrFrom>
                <a:srgbClr val="6494CE"/>
              </a:clrFrom>
              <a:clrTo>
                <a:srgbClr val="6494CE">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635095" y="6226056"/>
            <a:ext cx="2828664" cy="640080"/>
          </a:xfrm>
          <a:prstGeom prst="rect">
            <a:avLst/>
          </a:prstGeom>
          <a:solidFill>
            <a:srgbClr val="5E91CC"/>
          </a:solidFill>
          <a:ln>
            <a:noFill/>
          </a:ln>
        </p:spPr>
      </p:pic>
      <p:sp>
        <p:nvSpPr>
          <p:cNvPr id="11" name="Rectangle 10"/>
          <p:cNvSpPr/>
          <p:nvPr userDrawn="1"/>
        </p:nvSpPr>
        <p:spPr>
          <a:xfrm>
            <a:off x="1598587" y="6226932"/>
            <a:ext cx="10593413" cy="640080"/>
          </a:xfrm>
          <a:prstGeom prst="rect">
            <a:avLst/>
          </a:prstGeom>
          <a:gradFill flip="none" rotWithShape="1">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5"/>
          <p:cNvSpPr/>
          <p:nvPr userDrawn="1"/>
        </p:nvSpPr>
        <p:spPr>
          <a:xfrm flipH="1">
            <a:off x="-4589" y="6224178"/>
            <a:ext cx="2194560" cy="640080"/>
          </a:xfrm>
          <a:prstGeom prst="rect">
            <a:avLst/>
          </a:prstGeom>
          <a:gradFill>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p:cNvGrpSpPr/>
          <p:nvPr userDrawn="1"/>
        </p:nvGrpSpPr>
        <p:grpSpPr>
          <a:xfrm>
            <a:off x="0" y="0"/>
            <a:ext cx="12192000" cy="6858000"/>
            <a:chOff x="2895600" y="-1066800"/>
            <a:chExt cx="9144000" cy="6858000"/>
          </a:xfrm>
          <a:noFill/>
        </p:grpSpPr>
        <p:sp>
          <p:nvSpPr>
            <p:cNvPr id="17" name="Rectangle 16"/>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20" name="Picture 19"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21" name="Line 7"/>
          <p:cNvSpPr>
            <a:spLocks noChangeShapeType="1"/>
          </p:cNvSpPr>
          <p:nvPr userDrawn="1"/>
        </p:nvSpPr>
        <p:spPr bwMode="auto">
          <a:xfrm>
            <a:off x="243840" y="990600"/>
            <a:ext cx="1170432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53356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12192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a:t>Click to edit Master text styles</a:t>
            </a:r>
          </a:p>
        </p:txBody>
      </p:sp>
      <p:sp>
        <p:nvSpPr>
          <p:cNvPr id="9" name="Text Placeholder 3"/>
          <p:cNvSpPr>
            <a:spLocks noGrp="1"/>
          </p:cNvSpPr>
          <p:nvPr>
            <p:ph type="body" sz="quarter" idx="11"/>
          </p:nvPr>
        </p:nvSpPr>
        <p:spPr>
          <a:xfrm>
            <a:off x="0" y="3108960"/>
            <a:ext cx="12192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a:t>Click to edit Master text styles</a:t>
            </a:r>
          </a:p>
        </p:txBody>
      </p:sp>
      <p:sp>
        <p:nvSpPr>
          <p:cNvPr id="12" name="Text Placeholder 3"/>
          <p:cNvSpPr>
            <a:spLocks noGrp="1"/>
          </p:cNvSpPr>
          <p:nvPr>
            <p:ph type="body" sz="quarter" idx="12"/>
          </p:nvPr>
        </p:nvSpPr>
        <p:spPr>
          <a:xfrm>
            <a:off x="0" y="4114800"/>
            <a:ext cx="12192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a:t>Click to edit Master text styles</a:t>
            </a:r>
          </a:p>
        </p:txBody>
      </p:sp>
      <p:grpSp>
        <p:nvGrpSpPr>
          <p:cNvPr id="7" name="Group 6"/>
          <p:cNvGrpSpPr/>
          <p:nvPr userDrawn="1"/>
        </p:nvGrpSpPr>
        <p:grpSpPr>
          <a:xfrm>
            <a:off x="0" y="0"/>
            <a:ext cx="12192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243840" y="990600"/>
            <a:ext cx="1170432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100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34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99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3547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609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197600" y="1295400"/>
            <a:ext cx="53848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130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994834" y="3694113"/>
            <a:ext cx="713316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a:solidFill>
                <a:srgbClr val="000000"/>
              </a:solidFill>
              <a:latin typeface="Arial" pitchFamily="34" charset="0"/>
            </a:endParaRPr>
          </a:p>
        </p:txBody>
      </p:sp>
      <p:sp>
        <p:nvSpPr>
          <p:cNvPr id="8" name="Line 7"/>
          <p:cNvSpPr>
            <a:spLocks noChangeShapeType="1"/>
          </p:cNvSpPr>
          <p:nvPr userDrawn="1"/>
        </p:nvSpPr>
        <p:spPr bwMode="auto">
          <a:xfrm>
            <a:off x="711200" y="990600"/>
            <a:ext cx="109728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9" name="Text Box 10"/>
          <p:cNvSpPr txBox="1">
            <a:spLocks noChangeArrowheads="1"/>
          </p:cNvSpPr>
          <p:nvPr userDrawn="1"/>
        </p:nvSpPr>
        <p:spPr bwMode="auto">
          <a:xfrm>
            <a:off x="11480800" y="6410326"/>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D6CF446D-9B61-450E-A61B-F5F4C7154AB4}" type="slidenum">
              <a:rPr lang="en-US" sz="1200" smtClean="0">
                <a:solidFill>
                  <a:srgbClr val="000000"/>
                </a:solidFill>
                <a:latin typeface="Arial" pitchFamily="34" charset="0"/>
              </a:rPr>
              <a:pPr algn="r" eaLnBrk="1" hangingPunct="1">
                <a:spcBef>
                  <a:spcPct val="50000"/>
                </a:spcBef>
                <a:defRPr/>
              </a:pPr>
              <a:t>‹#›</a:t>
            </a:fld>
            <a:endParaRPr lang="en-US" sz="1200" dirty="0">
              <a:solidFill>
                <a:srgbClr val="000000"/>
              </a:solidFill>
              <a:latin typeface="Arial" pitchFamily="34" charset="0"/>
            </a:endParaRPr>
          </a:p>
        </p:txBody>
      </p:sp>
      <p:sp>
        <p:nvSpPr>
          <p:cNvPr id="10" name="TextBox 12"/>
          <p:cNvSpPr txBox="1">
            <a:spLocks noChangeArrowheads="1"/>
          </p:cNvSpPr>
          <p:nvPr userDrawn="1"/>
        </p:nvSpPr>
        <p:spPr bwMode="auto">
          <a:xfrm>
            <a:off x="8534400" y="6477001"/>
            <a:ext cx="335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a:solidFill>
                  <a:srgbClr val="000000"/>
                </a:solidFill>
                <a:latin typeface="Arial" pitchFamily="34" charset="0"/>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29600" y="6430964"/>
            <a:ext cx="366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152400"/>
            <a:ext cx="10972800" cy="80803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12800" y="1219200"/>
            <a:ext cx="48768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12800" y="1828801"/>
            <a:ext cx="48768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6568" y="1219200"/>
            <a:ext cx="4881033"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96568" y="1828801"/>
            <a:ext cx="4881033"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950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9.jpeg"/><Relationship Id="rId2" Type="http://schemas.openxmlformats.org/officeDocument/2006/relationships/slideLayout" Target="../slideLayouts/slideLayout6.xml"/><Relationship Id="rId16"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custDataLst>
              <p:tags r:id="rId3"/>
            </p:custDataLst>
          </p:nvPr>
        </p:nvSpPr>
        <p:spPr>
          <a:xfrm>
            <a:off x="243840" y="1018498"/>
            <a:ext cx="11704320" cy="4572000"/>
          </a:xfrm>
          <a:prstGeom prst="rect">
            <a:avLst/>
          </a:prstGeom>
          <a:gradFill>
            <a:gsLst>
              <a:gs pos="0">
                <a:schemeClr val="bg1"/>
              </a:gs>
              <a:gs pos="51000">
                <a:srgbClr val="F9F9F9"/>
              </a:gs>
              <a:gs pos="100000">
                <a:schemeClr val="bg1">
                  <a:lumMod val="9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i="0" u="none" dirty="0">
              <a:cs typeface="Arial" pitchFamily="34" charset="0"/>
            </a:endParaRPr>
          </a:p>
        </p:txBody>
      </p:sp>
      <p:pic>
        <p:nvPicPr>
          <p:cNvPr id="12" name="Picture 2" descr="C:\Users\Javier Machado\Pictures\Work Pix\Hands Raised 19.jpg"/>
          <p:cNvPicPr>
            <a:picLocks noChangeAspect="1" noChangeArrowheads="1"/>
          </p:cNvPicPr>
          <p:nvPr userDrawn="1"/>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66820" y="2737572"/>
            <a:ext cx="9590731"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vier Machado\Pictures\Downloaded Pix\rural8.jpg"/>
          <p:cNvPicPr>
            <a:picLocks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243840" y="137632"/>
            <a:ext cx="11704320"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43840" y="137632"/>
            <a:ext cx="11704320" cy="822960"/>
          </a:xfrm>
          <a:prstGeom prst="rect">
            <a:avLst/>
          </a:prstGeom>
          <a:gradFill>
            <a:gsLst>
              <a:gs pos="0">
                <a:schemeClr val="bg1">
                  <a:alpha val="0"/>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a:latin typeface="Arial" charset="0"/>
            </a:endParaRPr>
          </a:p>
        </p:txBody>
      </p:sp>
      <p:sp>
        <p:nvSpPr>
          <p:cNvPr id="1026" name="Rectangle 3"/>
          <p:cNvSpPr>
            <a:spLocks noGrp="1" noChangeArrowheads="1"/>
          </p:cNvSpPr>
          <p:nvPr>
            <p:ph type="body" idx="1"/>
          </p:nvPr>
        </p:nvSpPr>
        <p:spPr bwMode="auto">
          <a:xfrm>
            <a:off x="609600" y="109728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4"/>
          <p:cNvSpPr>
            <a:spLocks noGrp="1" noChangeArrowheads="1"/>
          </p:cNvSpPr>
          <p:nvPr>
            <p:ph type="title"/>
          </p:nvPr>
        </p:nvSpPr>
        <p:spPr bwMode="auto">
          <a:xfrm>
            <a:off x="609600" y="182880"/>
            <a:ext cx="10972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3" name="Line 7"/>
          <p:cNvSpPr>
            <a:spLocks noChangeShapeType="1"/>
          </p:cNvSpPr>
          <p:nvPr/>
        </p:nvSpPr>
        <p:spPr bwMode="auto">
          <a:xfrm>
            <a:off x="243840" y="990600"/>
            <a:ext cx="1170432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
        <p:nvSpPr>
          <p:cNvPr id="13" name="Text Box 10"/>
          <p:cNvSpPr txBox="1">
            <a:spLocks noChangeArrowheads="1"/>
          </p:cNvSpPr>
          <p:nvPr userDrawn="1"/>
        </p:nvSpPr>
        <p:spPr bwMode="auto">
          <a:xfrm>
            <a:off x="11480800" y="6410326"/>
            <a:ext cx="508000" cy="276225"/>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2D88192D-27D7-44EC-9C60-9621F220B398}" type="slidenum">
              <a:rPr lang="en-US" sz="1200"/>
              <a:pPr algn="r" eaLnBrk="1" hangingPunct="1">
                <a:spcBef>
                  <a:spcPct val="50000"/>
                </a:spcBef>
                <a:buFontTx/>
                <a:buNone/>
                <a:defRPr/>
              </a:pPr>
              <a:t>‹#›</a:t>
            </a:fld>
            <a:endParaRPr lang="en-US" sz="1200" dirty="0"/>
          </a:p>
        </p:txBody>
      </p:sp>
      <p:sp>
        <p:nvSpPr>
          <p:cNvPr id="14" name="TextBox 13"/>
          <p:cNvSpPr txBox="1"/>
          <p:nvPr userDrawn="1"/>
        </p:nvSpPr>
        <p:spPr>
          <a:xfrm>
            <a:off x="8839200" y="6364261"/>
            <a:ext cx="2743200" cy="323165"/>
          </a:xfrm>
          <a:prstGeom prst="rect">
            <a:avLst/>
          </a:prstGeom>
          <a:noFill/>
        </p:spPr>
        <p:txBody>
          <a:bodyPr wrap="square">
            <a:spAutoFit/>
          </a:bodyPr>
          <a:lstStyle/>
          <a:p>
            <a:pPr>
              <a:lnSpc>
                <a:spcPts val="900"/>
              </a:lnSpc>
              <a:spcBef>
                <a:spcPts val="0"/>
              </a:spcBef>
              <a:buFont typeface="Arial" charset="0"/>
              <a:buNone/>
              <a:defRPr/>
            </a:pPr>
            <a:r>
              <a:rPr lang="en-US" sz="900" b="1" dirty="0">
                <a:solidFill>
                  <a:srgbClr val="000000"/>
                </a:solidFill>
                <a:latin typeface="+mj-lt"/>
              </a:rPr>
              <a:t>U.S. Department of Transportation</a:t>
            </a:r>
          </a:p>
          <a:p>
            <a:pPr>
              <a:lnSpc>
                <a:spcPts val="900"/>
              </a:lnSpc>
              <a:buFont typeface="Arial" charset="0"/>
              <a:buNone/>
              <a:defRPr/>
            </a:pPr>
            <a:r>
              <a:rPr lang="en-US" sz="900" b="1" dirty="0">
                <a:solidFill>
                  <a:srgbClr val="000000"/>
                </a:solidFill>
                <a:latin typeface="+mj-lt"/>
              </a:rPr>
              <a:t>ITS Joint Program Office</a:t>
            </a:r>
          </a:p>
        </p:txBody>
      </p:sp>
      <p:pic>
        <p:nvPicPr>
          <p:cNvPr id="15" name="Picture 14" descr="USDOT Triskelion - Correct Direction.jpg"/>
          <p:cNvPicPr>
            <a:picLocks noChangeAspect="1"/>
          </p:cNvPicPr>
          <p:nvPr userDrawn="1"/>
        </p:nvPicPr>
        <p:blipFill>
          <a:blip r:embed="rId6" cstate="print">
            <a:clrChange>
              <a:clrFrom>
                <a:srgbClr val="FBFBFB"/>
              </a:clrFrom>
              <a:clrTo>
                <a:srgbClr val="FBFBFB">
                  <a:alpha val="0"/>
                </a:srgbClr>
              </a:clrTo>
            </a:clrChange>
          </a:blip>
          <a:stretch>
            <a:fillRect/>
          </a:stretch>
        </p:blipFill>
        <p:spPr>
          <a:xfrm>
            <a:off x="8331201" y="6334126"/>
            <a:ext cx="596900" cy="447675"/>
          </a:xfrm>
          <a:prstGeom prst="rect">
            <a:avLst/>
          </a:prstGeom>
        </p:spPr>
      </p:pic>
    </p:spTree>
    <p:extLst>
      <p:ext uri="{BB962C8B-B14F-4D97-AF65-F5344CB8AC3E}">
        <p14:creationId xmlns:p14="http://schemas.microsoft.com/office/powerpoint/2010/main" val="3584393648"/>
      </p:ext>
    </p:extLst>
  </p:cSld>
  <p:clrMap bg1="lt1" tx1="dk1" bg2="lt2" tx2="dk2" accent1="accent1" accent2="accent2" accent3="accent3" accent4="accent4" accent5="accent5" accent6="accent6" hlink="hlink" folHlink="folHlink"/>
  <p:sldLayoutIdLst>
    <p:sldLayoutId id="2147483709" r:id="rId1"/>
  </p:sldLayoutIdLst>
  <p:txStyles>
    <p:titleStyle>
      <a:lvl1pPr algn="l" rtl="0" eaLnBrk="1" fontAlgn="base" hangingPunct="1">
        <a:spcBef>
          <a:spcPct val="0"/>
        </a:spcBef>
        <a:spcAft>
          <a:spcPct val="0"/>
        </a:spcAft>
        <a:defRPr sz="2400" b="1" i="0" u="none">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171450" indent="-171450"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113" indent="-20955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713"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88"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400" indent="-20955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11480800" y="6410325"/>
            <a:ext cx="508000" cy="274638"/>
          </a:xfrm>
          <a:prstGeom prst="rect">
            <a:avLst/>
          </a:prstGeom>
          <a:noFill/>
          <a:ln w="9525" algn="ctr">
            <a:noFill/>
            <a:miter lim="800000"/>
            <a:headEnd/>
            <a:tailEnd/>
          </a:ln>
          <a:effectLst/>
        </p:spPr>
        <p:txBody>
          <a:bodyPr>
            <a:spAutoFit/>
          </a:bodyPr>
          <a:lstStyle/>
          <a:p>
            <a:pPr algn="r">
              <a:spcBef>
                <a:spcPct val="50000"/>
              </a:spcBef>
              <a:defRPr/>
            </a:pPr>
            <a:fld id="{5EADA4BC-5A28-4C8A-BB7C-A5C90C2DF74F}" type="slidenum">
              <a:rPr lang="en-US" sz="1200">
                <a:solidFill>
                  <a:schemeClr val="tx2"/>
                </a:solidFill>
                <a:latin typeface="Arial" charset="0"/>
                <a:ea typeface="ＭＳ Ｐゴシック" charset="-128"/>
                <a:cs typeface="+mn-cs"/>
              </a:rPr>
              <a:pPr algn="r">
                <a:spcBef>
                  <a:spcPct val="50000"/>
                </a:spcBef>
                <a:defRPr/>
              </a:pPr>
              <a:t>‹#›</a:t>
            </a:fld>
            <a:endParaRPr lang="en-US" sz="1200" dirty="0">
              <a:solidFill>
                <a:schemeClr val="tx2"/>
              </a:solidFill>
              <a:latin typeface="Arial" charset="0"/>
              <a:ea typeface="ＭＳ Ｐゴシック" charset="-128"/>
              <a:cs typeface="+mn-cs"/>
            </a:endParaRPr>
          </a:p>
        </p:txBody>
      </p:sp>
      <p:sp>
        <p:nvSpPr>
          <p:cNvPr id="13" name="Rectangle 12"/>
          <p:cNvSpPr/>
          <p:nvPr userDrawn="1"/>
        </p:nvSpPr>
        <p:spPr bwMode="auto">
          <a:xfrm>
            <a:off x="0" y="670561"/>
            <a:ext cx="3019864" cy="618975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a:latin typeface="Arial" charset="0"/>
            </a:endParaRPr>
          </a:p>
        </p:txBody>
      </p:sp>
      <p:pic>
        <p:nvPicPr>
          <p:cNvPr id="9" name="Picture 2" descr="C:\Users\Javier Machado\Pictures\Work Pix\iStock_000016031645_Large.jpg"/>
          <p:cNvPicPr>
            <a:picLocks noChangeAspect="1" noChangeArrowheads="1"/>
          </p:cNvPicPr>
          <p:nvPr userDrawn="1"/>
        </p:nvPicPr>
        <p:blipFill>
          <a:blip r:embed="rId3" cstate="email">
            <a:grayscl/>
            <a:extLst>
              <a:ext uri="{28A0092B-C50C-407E-A947-70E740481C1C}">
                <a14:useLocalDpi xmlns:a14="http://schemas.microsoft.com/office/drawing/2010/main"/>
              </a:ext>
            </a:extLst>
          </a:blip>
          <a:srcRect/>
          <a:stretch>
            <a:fillRect/>
          </a:stretch>
        </p:blipFill>
        <p:spPr bwMode="auto">
          <a:xfrm>
            <a:off x="243840" y="1463040"/>
            <a:ext cx="2560320" cy="28807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0" y="0"/>
            <a:ext cx="12192000" cy="6858000"/>
            <a:chOff x="2895600" y="-1066800"/>
            <a:chExt cx="9144000" cy="6858000"/>
          </a:xfrm>
          <a:noFill/>
        </p:grpSpPr>
        <p:sp>
          <p:nvSpPr>
            <p:cNvPr id="10" name="Rectangle 9"/>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11" name="Picture 10"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12" name="Line 7"/>
          <p:cNvSpPr>
            <a:spLocks noChangeShapeType="1"/>
          </p:cNvSpPr>
          <p:nvPr userDrawn="1"/>
        </p:nvSpPr>
        <p:spPr bwMode="auto">
          <a:xfrm>
            <a:off x="243840" y="990600"/>
            <a:ext cx="1170432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1264276474"/>
      </p:ext>
    </p:extLst>
  </p:cSld>
  <p:clrMap bg1="lt1" tx1="dk1" bg2="lt2" tx2="dk2" accent1="accent1" accent2="accent2" accent3="accent3" accent4="accent4" accent5="accent5" accent6="accent6" hlink="hlink" folHlink="folHlink"/>
  <p:sldLayoutIdLst>
    <p:sldLayoutId id="2147483699" r:id="rId1"/>
  </p:sldLayoutIdLst>
  <p:txStyles>
    <p:titleStyle>
      <a:lvl1pPr algn="l" rtl="0" eaLnBrk="1" fontAlgn="base" hangingPunct="1">
        <a:spcBef>
          <a:spcPct val="0"/>
        </a:spcBef>
        <a:spcAft>
          <a:spcPct val="0"/>
        </a:spcAft>
        <a:defRPr sz="2400" b="1">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171450" indent="-171450"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113" indent="-20955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713"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88"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400" indent="-20955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774412"/>
      </p:ext>
    </p:extLst>
  </p:cSld>
  <p:clrMap bg1="lt1" tx1="dk1" bg2="lt2" tx2="dk2" accent1="accent1" accent2="accent2" accent3="accent3" accent4="accent4" accent5="accent5" accent6="accent6" hlink="hlink" folHlink="folHlink"/>
  <p:sldLayoutIdLst>
    <p:sldLayoutId id="2147483693" r:id="rId1"/>
    <p:sldLayoutId id="214748368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506" name="Rectangle 3"/>
          <p:cNvSpPr>
            <a:spLocks noGrp="1" noChangeArrowheads="1"/>
          </p:cNvSpPr>
          <p:nvPr>
            <p:ph type="body" idx="1"/>
          </p:nvPr>
        </p:nvSpPr>
        <p:spPr bwMode="auto">
          <a:xfrm>
            <a:off x="609600" y="12954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HEADING</a:t>
            </a:r>
          </a:p>
          <a:p>
            <a:pPr lvl="1"/>
            <a:r>
              <a:rPr lang="en-US"/>
              <a:t>Second level</a:t>
            </a:r>
          </a:p>
          <a:p>
            <a:pPr lvl="2"/>
            <a:r>
              <a:rPr lang="en-US"/>
              <a:t>Third level</a:t>
            </a:r>
          </a:p>
          <a:p>
            <a:pPr lvl="3"/>
            <a:r>
              <a:rPr lang="en-US"/>
              <a:t>Fourth level</a:t>
            </a:r>
          </a:p>
          <a:p>
            <a:pPr lvl="4"/>
            <a:r>
              <a:rPr lang="en-US"/>
              <a:t>Fifth level</a:t>
            </a:r>
          </a:p>
        </p:txBody>
      </p:sp>
      <p:sp>
        <p:nvSpPr>
          <p:cNvPr id="21507" name="Rectangle 4"/>
          <p:cNvSpPr>
            <a:spLocks noGrp="1" noChangeArrowheads="1"/>
          </p:cNvSpPr>
          <p:nvPr>
            <p:ph type="title"/>
          </p:nvPr>
        </p:nvSpPr>
        <p:spPr bwMode="auto">
          <a:xfrm>
            <a:off x="609600" y="3810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Title</a:t>
            </a:r>
          </a:p>
        </p:txBody>
      </p:sp>
      <p:sp>
        <p:nvSpPr>
          <p:cNvPr id="2052" name="Text Box 6"/>
          <p:cNvSpPr txBox="1">
            <a:spLocks noChangeArrowheads="1"/>
          </p:cNvSpPr>
          <p:nvPr/>
        </p:nvSpPr>
        <p:spPr bwMode="auto">
          <a:xfrm>
            <a:off x="994834" y="3694113"/>
            <a:ext cx="713316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a:solidFill>
                <a:srgbClr val="000000"/>
              </a:solidFill>
              <a:latin typeface="Arial" pitchFamily="34" charset="0"/>
            </a:endParaRPr>
          </a:p>
        </p:txBody>
      </p:sp>
      <p:sp>
        <p:nvSpPr>
          <p:cNvPr id="21509" name="Line 7"/>
          <p:cNvSpPr>
            <a:spLocks noChangeShapeType="1"/>
          </p:cNvSpPr>
          <p:nvPr/>
        </p:nvSpPr>
        <p:spPr bwMode="auto">
          <a:xfrm>
            <a:off x="711201" y="990600"/>
            <a:ext cx="9201313"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2054" name="Text Box 10"/>
          <p:cNvSpPr txBox="1">
            <a:spLocks noChangeArrowheads="1"/>
          </p:cNvSpPr>
          <p:nvPr/>
        </p:nvSpPr>
        <p:spPr bwMode="auto">
          <a:xfrm>
            <a:off x="11480800" y="6410326"/>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996FBFF8-A80C-43DF-911E-DB1255C0E376}" type="slidenum">
              <a:rPr lang="en-US" sz="1200" smtClean="0">
                <a:solidFill>
                  <a:srgbClr val="000000"/>
                </a:solidFill>
                <a:latin typeface="Arial" pitchFamily="34" charset="0"/>
              </a:rPr>
              <a:pPr algn="r" eaLnBrk="1" hangingPunct="1">
                <a:spcBef>
                  <a:spcPct val="50000"/>
                </a:spcBef>
                <a:defRPr/>
              </a:pPr>
              <a:t>‹#›</a:t>
            </a:fld>
            <a:endParaRPr lang="en-US" sz="1200" dirty="0">
              <a:solidFill>
                <a:srgbClr val="000000"/>
              </a:solidFill>
              <a:latin typeface="Arial" pitchFamily="34" charset="0"/>
            </a:endParaRPr>
          </a:p>
        </p:txBody>
      </p:sp>
      <p:sp>
        <p:nvSpPr>
          <p:cNvPr id="2055" name="TextBox 8"/>
          <p:cNvSpPr txBox="1">
            <a:spLocks noChangeArrowheads="1"/>
          </p:cNvSpPr>
          <p:nvPr/>
        </p:nvSpPr>
        <p:spPr bwMode="auto">
          <a:xfrm>
            <a:off x="8534400" y="6477001"/>
            <a:ext cx="335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a:solidFill>
                  <a:srgbClr val="000000"/>
                </a:solidFill>
                <a:latin typeface="Arial" pitchFamily="34" charset="0"/>
              </a:rPr>
              <a:t>U.S. Department of Transportation</a:t>
            </a:r>
          </a:p>
        </p:txBody>
      </p:sp>
      <p:pic>
        <p:nvPicPr>
          <p:cNvPr id="21512" name="Picture 11" descr="Triscallion_Black"/>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229600" y="6430964"/>
            <a:ext cx="366184"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95802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xStyles>
    <p:titleStyle>
      <a:lvl1pPr algn="l" rtl="0" eaLnBrk="0" fontAlgn="base" hangingPunct="0">
        <a:spcBef>
          <a:spcPct val="0"/>
        </a:spcBef>
        <a:spcAft>
          <a:spcPct val="0"/>
        </a:spcAft>
        <a:defRPr sz="3200" b="1">
          <a:solidFill>
            <a:schemeClr val="bg1"/>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713" indent="-20955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88" indent="-20955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rosap.ntl.bts.gov/view/dot/37173"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Greg.Hatcher.ctr@dot.gov" TargetMode="External"/><Relationship Id="rId5" Type="http://schemas.openxmlformats.org/officeDocument/2006/relationships/hyperlink" Target="mailto:John.Corbin@dot.gov" TargetMode="External"/><Relationship Id="rId4" Type="http://schemas.openxmlformats.org/officeDocument/2006/relationships/hyperlink" Target="mailto:Elina.Zlotchenko@dot.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osap.ntl.bts.gov/view/dot/3717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16364" y="1012435"/>
            <a:ext cx="9051636" cy="2450432"/>
          </a:xfrm>
        </p:spPr>
        <p:txBody>
          <a:bodyPr/>
          <a:lstStyle/>
          <a:p>
            <a:pPr algn="ctr"/>
            <a:r>
              <a:rPr lang="en-US" sz="4000" dirty="0">
                <a:solidFill>
                  <a:srgbClr val="002060"/>
                </a:solidFill>
              </a:rPr>
              <a:t>Connected Vehicle (CV) Technology Procurement </a:t>
            </a:r>
            <a:br>
              <a:rPr lang="en-US" sz="4000" dirty="0">
                <a:solidFill>
                  <a:srgbClr val="002060"/>
                </a:solidFill>
              </a:rPr>
            </a:br>
            <a:r>
              <a:rPr lang="en-US" sz="4000" dirty="0">
                <a:solidFill>
                  <a:srgbClr val="002060"/>
                </a:solidFill>
              </a:rPr>
              <a:t>State of the Practice Analysis (2018)</a:t>
            </a:r>
            <a:endParaRPr lang="en-US" sz="4000" dirty="0">
              <a:solidFill>
                <a:srgbClr val="002060"/>
              </a:solidFill>
              <a:latin typeface="+mn-lt"/>
            </a:endParaRPr>
          </a:p>
        </p:txBody>
      </p:sp>
      <p:sp>
        <p:nvSpPr>
          <p:cNvPr id="3075" name="Rectangle 3"/>
          <p:cNvSpPr>
            <a:spLocks noGrp="1" noChangeArrowheads="1"/>
          </p:cNvSpPr>
          <p:nvPr>
            <p:ph type="subTitle" idx="1"/>
          </p:nvPr>
        </p:nvSpPr>
        <p:spPr>
          <a:xfrm>
            <a:off x="2404533" y="3462868"/>
            <a:ext cx="7623849" cy="2937933"/>
          </a:xfrm>
        </p:spPr>
        <p:txBody>
          <a:bodyPr>
            <a:normAutofit/>
          </a:bodyPr>
          <a:lstStyle/>
          <a:p>
            <a:pPr eaLnBrk="1" hangingPunct="1">
              <a:lnSpc>
                <a:spcPct val="80000"/>
              </a:lnSpc>
            </a:pPr>
            <a:r>
              <a:rPr lang="en-US" sz="3200" b="1" dirty="0">
                <a:solidFill>
                  <a:schemeClr val="accent1"/>
                </a:solidFill>
              </a:rPr>
              <a:t>Project Findings </a:t>
            </a:r>
          </a:p>
          <a:p>
            <a:pPr algn="ctr" eaLnBrk="1" hangingPunct="1">
              <a:lnSpc>
                <a:spcPct val="80000"/>
              </a:lnSpc>
            </a:pPr>
            <a:r>
              <a:rPr lang="en-US" sz="3200" b="1" dirty="0">
                <a:solidFill>
                  <a:schemeClr val="accent1"/>
                </a:solidFill>
              </a:rPr>
              <a:t>and Key Products</a:t>
            </a:r>
          </a:p>
          <a:p>
            <a:pPr algn="ctr" eaLnBrk="1" hangingPunct="1">
              <a:lnSpc>
                <a:spcPct val="80000"/>
              </a:lnSpc>
            </a:pPr>
            <a:endParaRPr lang="en-US" sz="2400" b="1" dirty="0">
              <a:solidFill>
                <a:schemeClr val="accent2"/>
              </a:solidFill>
            </a:endParaRPr>
          </a:p>
          <a:p>
            <a:pPr algn="ctr" eaLnBrk="1" hangingPunct="1">
              <a:lnSpc>
                <a:spcPct val="80000"/>
              </a:lnSpc>
            </a:pPr>
            <a:r>
              <a:rPr lang="en-US" sz="2400" b="1" i="1" dirty="0">
                <a:solidFill>
                  <a:schemeClr val="accent2"/>
                </a:solidFill>
              </a:rPr>
              <a:t>Greg Hatcher, Noblis</a:t>
            </a:r>
          </a:p>
          <a:p>
            <a:pPr algn="ctr" eaLnBrk="1" hangingPunct="1">
              <a:lnSpc>
                <a:spcPct val="80000"/>
              </a:lnSpc>
            </a:pPr>
            <a:endParaRPr lang="en-US" sz="2400" b="1" i="1" dirty="0">
              <a:solidFill>
                <a:schemeClr val="accent2"/>
              </a:solidFill>
            </a:endParaRPr>
          </a:p>
          <a:p>
            <a:pPr algn="ctr" eaLnBrk="1" hangingPunct="1">
              <a:lnSpc>
                <a:spcPct val="80000"/>
              </a:lnSpc>
            </a:pPr>
            <a:r>
              <a:rPr lang="en-US" sz="2400" b="1" dirty="0">
                <a:solidFill>
                  <a:schemeClr val="accent2"/>
                </a:solidFill>
              </a:rPr>
              <a:t>November 13, 2019</a:t>
            </a:r>
          </a:p>
          <a:p>
            <a:pPr algn="ctr" eaLnBrk="1" hangingPunct="1">
              <a:lnSpc>
                <a:spcPct val="80000"/>
              </a:lnSpc>
            </a:pPr>
            <a:endParaRPr lang="en-US" sz="1400" i="1" dirty="0"/>
          </a:p>
        </p:txBody>
      </p:sp>
      <p:pic>
        <p:nvPicPr>
          <p:cNvPr id="5" name="Picture 4">
            <a:extLst>
              <a:ext uri="{FF2B5EF4-FFF2-40B4-BE49-F238E27FC236}">
                <a16:creationId xmlns:a16="http://schemas.microsoft.com/office/drawing/2014/main" id="{64998951-D07F-49BB-94F4-2AC91285A79A}"/>
              </a:ext>
            </a:extLst>
          </p:cNvPr>
          <p:cNvPicPr>
            <a:picLocks noChangeAspect="1"/>
          </p:cNvPicPr>
          <p:nvPr/>
        </p:nvPicPr>
        <p:blipFill>
          <a:blip r:embed="rId3"/>
          <a:stretch>
            <a:fillRect/>
          </a:stretch>
        </p:blipFill>
        <p:spPr>
          <a:xfrm>
            <a:off x="8525538" y="3918961"/>
            <a:ext cx="1446548" cy="2050802"/>
          </a:xfrm>
          <a:prstGeom prst="rect">
            <a:avLst/>
          </a:prstGeom>
        </p:spPr>
      </p:pic>
      <p:pic>
        <p:nvPicPr>
          <p:cNvPr id="6" name="Picture 5">
            <a:extLst>
              <a:ext uri="{FF2B5EF4-FFF2-40B4-BE49-F238E27FC236}">
                <a16:creationId xmlns:a16="http://schemas.microsoft.com/office/drawing/2014/main" id="{F562E4BF-9D43-4684-83E8-159B48504D7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052488" y="4480769"/>
            <a:ext cx="2198946" cy="1488995"/>
          </a:xfrm>
          <a:prstGeom prst="rect">
            <a:avLst/>
          </a:prstGeom>
        </p:spPr>
      </p:pic>
      <p:sp>
        <p:nvSpPr>
          <p:cNvPr id="2" name="TextBox 1">
            <a:extLst>
              <a:ext uri="{FF2B5EF4-FFF2-40B4-BE49-F238E27FC236}">
                <a16:creationId xmlns:a16="http://schemas.microsoft.com/office/drawing/2014/main" id="{94DA6D9B-9E7E-4BDE-A258-D4EDBE84C2FA}"/>
              </a:ext>
            </a:extLst>
          </p:cNvPr>
          <p:cNvSpPr txBox="1"/>
          <p:nvPr/>
        </p:nvSpPr>
        <p:spPr>
          <a:xfrm>
            <a:off x="2801007" y="6117020"/>
            <a:ext cx="1166647" cy="253916"/>
          </a:xfrm>
          <a:prstGeom prst="rect">
            <a:avLst/>
          </a:prstGeom>
          <a:noFill/>
        </p:spPr>
        <p:txBody>
          <a:bodyPr wrap="square" rtlCol="0">
            <a:spAutoFit/>
          </a:bodyPr>
          <a:lstStyle/>
          <a:p>
            <a:r>
              <a:rPr lang="en-US" sz="1000" dirty="0"/>
              <a:t>WYDOT 2018</a:t>
            </a:r>
          </a:p>
        </p:txBody>
      </p:sp>
    </p:spTree>
    <p:extLst>
      <p:ext uri="{BB962C8B-B14F-4D97-AF65-F5344CB8AC3E}">
        <p14:creationId xmlns:p14="http://schemas.microsoft.com/office/powerpoint/2010/main" val="19882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389777" y="42559"/>
            <a:ext cx="8271877" cy="1100441"/>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Sample of Recommendations and Best Practices</a:t>
            </a:r>
            <a:endParaRPr lang="en-US" sz="2400" b="1" dirty="0">
              <a:solidFill>
                <a:schemeClr val="bg1"/>
              </a:solidFill>
              <a:ea typeface="MS PGothic" pitchFamily="34" charset="-128"/>
            </a:endParaRP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742122" y="1643271"/>
            <a:ext cx="9442176" cy="5214730"/>
          </a:xfrm>
        </p:spPr>
        <p:txBody>
          <a:bodyPr/>
          <a:lstStyle/>
          <a:p>
            <a:r>
              <a:rPr lang="en-US" sz="2200" b="1" dirty="0"/>
              <a:t>Explore your contracting options for</a:t>
            </a:r>
            <a:r>
              <a:rPr lang="en-US" sz="2200" dirty="0"/>
              <a:t> purchasing CV equipment such as communication devices, RSUs, and OBUs</a:t>
            </a:r>
          </a:p>
          <a:p>
            <a:r>
              <a:rPr lang="en-US" sz="2200" dirty="0"/>
              <a:t>Find a way to</a:t>
            </a:r>
            <a:r>
              <a:rPr lang="en-US" sz="2200" b="1" dirty="0"/>
              <a:t> test potential offerors equipment </a:t>
            </a:r>
            <a:r>
              <a:rPr lang="en-US" sz="2200" dirty="0"/>
              <a:t>with your signal equipment, controllers, and related infrastructure as part of your overall procurement strategy and vendor selection process</a:t>
            </a:r>
          </a:p>
          <a:p>
            <a:r>
              <a:rPr lang="en-US" sz="2200" dirty="0"/>
              <a:t>For big CV purchases with large quantities, </a:t>
            </a:r>
            <a:r>
              <a:rPr lang="en-US" sz="2200" b="1" dirty="0"/>
              <a:t>consider</a:t>
            </a:r>
            <a:r>
              <a:rPr lang="en-US" sz="2200" dirty="0"/>
              <a:t> </a:t>
            </a:r>
            <a:r>
              <a:rPr lang="en-US" sz="2200" b="1" dirty="0"/>
              <a:t>contracting with multiple vendors to maximize flexibility </a:t>
            </a:r>
            <a:r>
              <a:rPr lang="en-US" sz="2200" dirty="0"/>
              <a:t>and manage the risk of not meeting delivery targets </a:t>
            </a:r>
          </a:p>
          <a:p>
            <a:r>
              <a:rPr lang="en-US" sz="2200" b="1" dirty="0"/>
              <a:t>Use the right expertise</a:t>
            </a:r>
          </a:p>
          <a:p>
            <a:pPr lvl="1"/>
            <a:r>
              <a:rPr lang="en-US" sz="2200" b="1" dirty="0"/>
              <a:t>CV subject matter experts</a:t>
            </a:r>
          </a:p>
          <a:p>
            <a:pPr lvl="1"/>
            <a:r>
              <a:rPr lang="en-US" sz="2200" b="1" dirty="0"/>
              <a:t>Contracting and legal expertise</a:t>
            </a:r>
          </a:p>
          <a:p>
            <a:pPr lvl="1"/>
            <a:r>
              <a:rPr lang="en-US" sz="2200" b="1" dirty="0"/>
              <a:t>Expertise in FCC licensing </a:t>
            </a:r>
            <a:r>
              <a:rPr lang="en-US" sz="2200" dirty="0"/>
              <a:t>process for DSRC</a:t>
            </a:r>
          </a:p>
        </p:txBody>
      </p:sp>
      <p:pic>
        <p:nvPicPr>
          <p:cNvPr id="4" name="Graphic 3" descr="Head with Gears">
            <a:extLst>
              <a:ext uri="{FF2B5EF4-FFF2-40B4-BE49-F238E27FC236}">
                <a16:creationId xmlns:a16="http://schemas.microsoft.com/office/drawing/2014/main" id="{F91C6BB1-268E-4D74-8851-12F397DE2A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0511" y="1262271"/>
            <a:ext cx="761999" cy="761999"/>
          </a:xfrm>
          <a:prstGeom prst="rect">
            <a:avLst/>
          </a:prstGeom>
        </p:spPr>
      </p:pic>
    </p:spTree>
    <p:extLst>
      <p:ext uri="{BB962C8B-B14F-4D97-AF65-F5344CB8AC3E}">
        <p14:creationId xmlns:p14="http://schemas.microsoft.com/office/powerpoint/2010/main" val="246781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418960" y="1"/>
            <a:ext cx="8652692" cy="1100441"/>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Sample of Recommendations and Best Practices (2)</a:t>
            </a:r>
            <a:endParaRPr lang="en-US" sz="2400" b="1" dirty="0">
              <a:solidFill>
                <a:schemeClr val="bg1"/>
              </a:solidFill>
              <a:ea typeface="MS PGothic" pitchFamily="34" charset="-128"/>
            </a:endParaRP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781878" y="1364974"/>
            <a:ext cx="9992139" cy="5493026"/>
          </a:xfrm>
        </p:spPr>
        <p:txBody>
          <a:bodyPr/>
          <a:lstStyle/>
          <a:p>
            <a:pPr marL="173736" indent="0">
              <a:spcBef>
                <a:spcPts val="0"/>
              </a:spcBef>
              <a:buNone/>
            </a:pPr>
            <a:endParaRPr lang="en-US" sz="2200" b="1" dirty="0"/>
          </a:p>
          <a:p>
            <a:pPr>
              <a:spcBef>
                <a:spcPts val="0"/>
              </a:spcBef>
            </a:pPr>
            <a:r>
              <a:rPr lang="en-US" sz="2200" b="1" dirty="0"/>
              <a:t>Plan for hardware and software issues</a:t>
            </a:r>
            <a:r>
              <a:rPr lang="en-US" sz="2200" dirty="0"/>
              <a:t> to occur</a:t>
            </a:r>
          </a:p>
          <a:p>
            <a:pPr lvl="1"/>
            <a:r>
              <a:rPr lang="en-US" sz="2200" dirty="0"/>
              <a:t>Require ongoing vendor support during testing and initial operations </a:t>
            </a:r>
          </a:p>
          <a:p>
            <a:pPr lvl="1"/>
            <a:r>
              <a:rPr lang="en-US" sz="2200" dirty="0"/>
              <a:t>Consider use of service-level agreements</a:t>
            </a:r>
          </a:p>
          <a:p>
            <a:pPr>
              <a:spcBef>
                <a:spcPts val="1200"/>
              </a:spcBef>
            </a:pPr>
            <a:r>
              <a:rPr lang="en-US" sz="2200" b="1" dirty="0"/>
              <a:t>Be conservative in your OBU installation schedule projections </a:t>
            </a:r>
          </a:p>
          <a:p>
            <a:pPr>
              <a:spcBef>
                <a:spcPts val="1200"/>
              </a:spcBef>
            </a:pPr>
            <a:r>
              <a:rPr lang="en-US" sz="2200" b="1" dirty="0"/>
              <a:t>Consider ways to approach CV project development and procurement that are more flexible</a:t>
            </a:r>
            <a:r>
              <a:rPr lang="en-US" sz="2200" dirty="0"/>
              <a:t> than the approach of fully specifying and documenting all requirements upfront </a:t>
            </a:r>
          </a:p>
          <a:p>
            <a:pPr lvl="1">
              <a:spcBef>
                <a:spcPts val="600"/>
              </a:spcBef>
            </a:pPr>
            <a:r>
              <a:rPr lang="en-US" sz="2200" dirty="0"/>
              <a:t>Consider phased or agile approaches</a:t>
            </a:r>
          </a:p>
          <a:p>
            <a:pPr lvl="1">
              <a:spcBef>
                <a:spcPts val="600"/>
              </a:spcBef>
            </a:pPr>
            <a:r>
              <a:rPr lang="en-US" sz="2200" dirty="0"/>
              <a:t>Consider service provider model approach for CV deployments</a:t>
            </a:r>
          </a:p>
          <a:p>
            <a:endParaRPr lang="en-US" sz="2200" dirty="0"/>
          </a:p>
          <a:p>
            <a:endParaRPr lang="en-US" sz="2200" b="1" dirty="0"/>
          </a:p>
          <a:p>
            <a:pPr marL="173736" indent="0">
              <a:buNone/>
            </a:pPr>
            <a:endParaRPr lang="en-US" sz="2200" b="1" dirty="0"/>
          </a:p>
          <a:p>
            <a:pPr marL="173736" indent="0">
              <a:buNone/>
            </a:pPr>
            <a:endParaRPr lang="en-US" sz="2200" b="1" dirty="0"/>
          </a:p>
        </p:txBody>
      </p:sp>
      <p:pic>
        <p:nvPicPr>
          <p:cNvPr id="4" name="Graphic 3" descr="Head with Gears">
            <a:extLst>
              <a:ext uri="{FF2B5EF4-FFF2-40B4-BE49-F238E27FC236}">
                <a16:creationId xmlns:a16="http://schemas.microsoft.com/office/drawing/2014/main" id="{0558EA3A-3657-4012-8219-4A357CA8F4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4176" y="1295400"/>
            <a:ext cx="761999" cy="761999"/>
          </a:xfrm>
          <a:prstGeom prst="rect">
            <a:avLst/>
          </a:prstGeom>
        </p:spPr>
      </p:pic>
    </p:spTree>
    <p:extLst>
      <p:ext uri="{BB962C8B-B14F-4D97-AF65-F5344CB8AC3E}">
        <p14:creationId xmlns:p14="http://schemas.microsoft.com/office/powerpoint/2010/main" val="134318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1528149"/>
            <a:ext cx="6633304" cy="4746021"/>
          </a:xfrm>
        </p:spPr>
        <p:txBody>
          <a:bodyPr>
            <a:noAutofit/>
          </a:bodyPr>
          <a:lstStyle/>
          <a:p>
            <a:pPr marL="0" lvl="1" indent="0">
              <a:buNone/>
            </a:pPr>
            <a:r>
              <a:rPr lang="en-US" sz="2471" b="1" dirty="0">
                <a:solidFill>
                  <a:schemeClr val="tx2"/>
                </a:solidFill>
              </a:rPr>
              <a:t>Best Practices Resource Checklist  </a:t>
            </a:r>
            <a:r>
              <a:rPr lang="en-US" sz="2118" i="1" dirty="0">
                <a:solidFill>
                  <a:schemeClr val="tx2"/>
                </a:solidFill>
              </a:rPr>
              <a:t>(available upon request)</a:t>
            </a:r>
          </a:p>
          <a:p>
            <a:pPr lvl="2"/>
            <a:endParaRPr lang="en-US" dirty="0"/>
          </a:p>
          <a:p>
            <a:pPr marL="301175" lvl="2" indent="-301175"/>
            <a:r>
              <a:rPr lang="en-US" sz="2000" b="1" dirty="0"/>
              <a:t>5-page checklist </a:t>
            </a:r>
            <a:r>
              <a:rPr lang="en-US" sz="2000" dirty="0"/>
              <a:t>of best practice considerations</a:t>
            </a:r>
          </a:p>
          <a:p>
            <a:pPr marL="0" lvl="2" indent="0">
              <a:buNone/>
            </a:pPr>
            <a:endParaRPr lang="en-US" sz="1800" dirty="0"/>
          </a:p>
          <a:p>
            <a:pPr marL="301175" lvl="2" indent="-301175"/>
            <a:r>
              <a:rPr lang="en-US" sz="2000" b="1" dirty="0"/>
              <a:t>Grouped into topic areas</a:t>
            </a:r>
            <a:endParaRPr lang="en-US" sz="1800" b="1" dirty="0"/>
          </a:p>
          <a:p>
            <a:pPr marL="602348" lvl="3" indent="-301175"/>
            <a:r>
              <a:rPr lang="en-US" sz="2000" dirty="0"/>
              <a:t>Procurement Methods and Approach</a:t>
            </a:r>
          </a:p>
          <a:p>
            <a:pPr marL="602348" lvl="3" indent="-301175"/>
            <a:r>
              <a:rPr lang="en-US" sz="2000" dirty="0"/>
              <a:t>Engaging Vendors and Suppliers</a:t>
            </a:r>
          </a:p>
          <a:p>
            <a:pPr marL="602348" lvl="3" indent="-301175"/>
            <a:r>
              <a:rPr lang="en-US" sz="2000" dirty="0"/>
              <a:t>Procurement Specification or Contracting Language</a:t>
            </a:r>
          </a:p>
          <a:p>
            <a:pPr marL="602348" lvl="3" indent="-301175"/>
            <a:r>
              <a:rPr lang="en-US" sz="2000" dirty="0"/>
              <a:t>System Design and Development</a:t>
            </a:r>
          </a:p>
          <a:p>
            <a:pPr marL="602348" lvl="3" indent="-301175"/>
            <a:r>
              <a:rPr lang="en-US" sz="2000" dirty="0"/>
              <a:t>Communications</a:t>
            </a:r>
          </a:p>
          <a:p>
            <a:pPr marL="602348" lvl="3" indent="-301175"/>
            <a:r>
              <a:rPr lang="en-US" sz="2000" dirty="0"/>
              <a:t>Resources</a:t>
            </a:r>
          </a:p>
          <a:p>
            <a:pPr marL="602348" lvl="3" indent="-301175"/>
            <a:r>
              <a:rPr lang="en-US" sz="2000" dirty="0"/>
              <a:t>Training Needs</a:t>
            </a:r>
          </a:p>
          <a:p>
            <a:pPr marL="602348" lvl="3" indent="-301175"/>
            <a:r>
              <a:rPr lang="en-US" sz="2000" dirty="0"/>
              <a:t>Schedule Considerations</a:t>
            </a:r>
            <a:br>
              <a:rPr lang="en-US" dirty="0"/>
            </a:br>
            <a:endParaRPr lang="en-US" dirty="0"/>
          </a:p>
        </p:txBody>
      </p:sp>
      <p:sp>
        <p:nvSpPr>
          <p:cNvPr id="4" name="Title 1"/>
          <p:cNvSpPr>
            <a:spLocks noGrp="1"/>
          </p:cNvSpPr>
          <p:nvPr>
            <p:ph type="title"/>
          </p:nvPr>
        </p:nvSpPr>
        <p:spPr>
          <a:xfrm>
            <a:off x="609600" y="198781"/>
            <a:ext cx="10972800" cy="745435"/>
          </a:xfrm>
        </p:spPr>
        <p:txBody>
          <a:bodyPr/>
          <a:lstStyle/>
          <a:p>
            <a:pPr algn="ctr"/>
            <a:r>
              <a:rPr lang="en-US" sz="2471" dirty="0">
                <a:solidFill>
                  <a:schemeClr val="bg1">
                    <a:lumMod val="85000"/>
                  </a:schemeClr>
                </a:solidFill>
              </a:rPr>
              <a:t>CV Procurement Analysis</a:t>
            </a:r>
            <a:br>
              <a:rPr lang="en-US" dirty="0">
                <a:solidFill>
                  <a:schemeClr val="bg1">
                    <a:lumMod val="85000"/>
                  </a:schemeClr>
                </a:solidFill>
              </a:rPr>
            </a:br>
            <a:r>
              <a:rPr lang="en-US" dirty="0"/>
              <a:t>Additional Product of Study</a:t>
            </a:r>
          </a:p>
        </p:txBody>
      </p:sp>
      <p:pic>
        <p:nvPicPr>
          <p:cNvPr id="7" name="Picture 6">
            <a:extLst>
              <a:ext uri="{FF2B5EF4-FFF2-40B4-BE49-F238E27FC236}">
                <a16:creationId xmlns:a16="http://schemas.microsoft.com/office/drawing/2014/main" id="{234C4599-B02E-4F86-9087-BC752FA1C1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4851" y="1528150"/>
            <a:ext cx="4603924" cy="4746021"/>
          </a:xfrm>
          <a:prstGeom prst="rect">
            <a:avLst/>
          </a:prstGeom>
          <a:ln>
            <a:solidFill>
              <a:schemeClr val="bg1">
                <a:lumMod val="85000"/>
              </a:schemeClr>
            </a:solidFill>
          </a:ln>
        </p:spPr>
      </p:pic>
    </p:spTree>
    <p:extLst>
      <p:ext uri="{BB962C8B-B14F-4D97-AF65-F5344CB8AC3E}">
        <p14:creationId xmlns:p14="http://schemas.microsoft.com/office/powerpoint/2010/main" val="401453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0894"/>
            <a:ext cx="10515600" cy="4626069"/>
          </a:xfrm>
        </p:spPr>
        <p:txBody>
          <a:bodyPr>
            <a:noAutofit/>
          </a:bodyPr>
          <a:lstStyle/>
          <a:p>
            <a:pPr marL="0" indent="0">
              <a:buNone/>
            </a:pPr>
            <a:r>
              <a:rPr lang="en-US" sz="2471" dirty="0"/>
              <a:t>Connected Vehicle Procurement State of the Practice Assessment:  Summary Findings Report (Final), </a:t>
            </a:r>
            <a:r>
              <a:rPr lang="en-US" sz="2471" dirty="0">
                <a:hlinkClick r:id="rId3"/>
              </a:rPr>
              <a:t>FHWA-JPO-18-703</a:t>
            </a:r>
            <a:br>
              <a:rPr lang="en-US" dirty="0"/>
            </a:br>
            <a:endParaRPr lang="en-US" dirty="0"/>
          </a:p>
          <a:p>
            <a:pPr marL="0" indent="0">
              <a:buNone/>
            </a:pPr>
            <a:r>
              <a:rPr lang="en-US" sz="2471" b="1" dirty="0">
                <a:solidFill>
                  <a:schemeClr val="tx2"/>
                </a:solidFill>
              </a:rPr>
              <a:t>Points of Contact </a:t>
            </a:r>
          </a:p>
          <a:p>
            <a:pPr marL="410438" indent="0">
              <a:buNone/>
            </a:pPr>
            <a:r>
              <a:rPr lang="en-US" sz="2118" b="1" dirty="0">
                <a:solidFill>
                  <a:schemeClr val="tx2"/>
                </a:solidFill>
              </a:rPr>
              <a:t>Elina Zlotchenko (ITS Joint Program Office)</a:t>
            </a:r>
          </a:p>
          <a:p>
            <a:pPr marL="410438" indent="0">
              <a:buNone/>
            </a:pPr>
            <a:r>
              <a:rPr lang="en-US" sz="1941" dirty="0">
                <a:hlinkClick r:id="rId4"/>
              </a:rPr>
              <a:t>Elina.Zlotchenko@dot.gov</a:t>
            </a:r>
            <a:endParaRPr lang="en-US" sz="1941" dirty="0"/>
          </a:p>
          <a:p>
            <a:pPr lvl="2"/>
            <a:endParaRPr lang="en-US" sz="1765" dirty="0"/>
          </a:p>
          <a:p>
            <a:pPr marL="410438" lvl="1" indent="0">
              <a:spcBef>
                <a:spcPts val="1000"/>
              </a:spcBef>
              <a:buNone/>
            </a:pPr>
            <a:r>
              <a:rPr lang="en-US" sz="2118" b="1" dirty="0">
                <a:solidFill>
                  <a:schemeClr val="tx2"/>
                </a:solidFill>
              </a:rPr>
              <a:t>John Corbin (FHWA Office of Operations)</a:t>
            </a:r>
          </a:p>
          <a:p>
            <a:pPr marL="410438" lvl="2" indent="0">
              <a:buNone/>
            </a:pPr>
            <a:r>
              <a:rPr lang="en-US" sz="1941" dirty="0">
                <a:hlinkClick r:id="rId5"/>
              </a:rPr>
              <a:t>John.Corbin@dot.gov</a:t>
            </a:r>
            <a:endParaRPr lang="en-US" sz="1941" dirty="0"/>
          </a:p>
          <a:p>
            <a:pPr lvl="2"/>
            <a:endParaRPr lang="en-US" sz="1765" dirty="0"/>
          </a:p>
          <a:p>
            <a:pPr marL="410438" lvl="1" indent="0">
              <a:spcBef>
                <a:spcPts val="1000"/>
              </a:spcBef>
              <a:buNone/>
            </a:pPr>
            <a:r>
              <a:rPr lang="en-US" sz="2118" b="1" dirty="0">
                <a:solidFill>
                  <a:schemeClr val="tx2"/>
                </a:solidFill>
              </a:rPr>
              <a:t>Greg Hatcher (Noblis On-site JPO Support Team)</a:t>
            </a:r>
          </a:p>
          <a:p>
            <a:pPr marL="410438" lvl="2" indent="0">
              <a:buNone/>
            </a:pPr>
            <a:r>
              <a:rPr lang="en-US" sz="1941" dirty="0">
                <a:hlinkClick r:id="rId6"/>
              </a:rPr>
              <a:t>Greg.Hatcher.ctr@dot.gov</a:t>
            </a:r>
            <a:endParaRPr lang="en-US" sz="1941" dirty="0"/>
          </a:p>
        </p:txBody>
      </p:sp>
      <p:sp>
        <p:nvSpPr>
          <p:cNvPr id="7" name="Title 6">
            <a:extLst>
              <a:ext uri="{FF2B5EF4-FFF2-40B4-BE49-F238E27FC236}">
                <a16:creationId xmlns:a16="http://schemas.microsoft.com/office/drawing/2014/main" id="{12BFEB88-8FBD-424C-B3B3-727633E61694}"/>
              </a:ext>
            </a:extLst>
          </p:cNvPr>
          <p:cNvSpPr>
            <a:spLocks noGrp="1"/>
          </p:cNvSpPr>
          <p:nvPr>
            <p:ph type="title"/>
          </p:nvPr>
        </p:nvSpPr>
        <p:spPr>
          <a:xfrm>
            <a:off x="636104" y="119270"/>
            <a:ext cx="10946296" cy="1023730"/>
          </a:xfrm>
        </p:spPr>
        <p:txBody>
          <a:bodyPr/>
          <a:lstStyle/>
          <a:p>
            <a:pPr algn="ctr"/>
            <a:r>
              <a:rPr lang="en-US" sz="2471" dirty="0">
                <a:solidFill>
                  <a:schemeClr val="bg1">
                    <a:lumMod val="85000"/>
                  </a:schemeClr>
                </a:solidFill>
              </a:rPr>
              <a:t>CV Procurement Analysis </a:t>
            </a:r>
            <a:br>
              <a:rPr lang="en-US" dirty="0"/>
            </a:br>
            <a:r>
              <a:rPr lang="en-US" sz="3530" dirty="0"/>
              <a:t>Want More Information? </a:t>
            </a:r>
            <a:endParaRPr lang="en-US" dirty="0"/>
          </a:p>
        </p:txBody>
      </p:sp>
    </p:spTree>
    <p:extLst>
      <p:ext uri="{BB962C8B-B14F-4D97-AF65-F5344CB8AC3E}">
        <p14:creationId xmlns:p14="http://schemas.microsoft.com/office/powerpoint/2010/main" val="372864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B39EDDF-8B93-4932-BCC8-6D0C5951A0F6}"/>
              </a:ext>
            </a:extLst>
          </p:cNvPr>
          <p:cNvSpPr>
            <a:spLocks noGrp="1"/>
          </p:cNvSpPr>
          <p:nvPr>
            <p:ph idx="1"/>
          </p:nvPr>
        </p:nvSpPr>
        <p:spPr>
          <a:xfrm>
            <a:off x="4681258" y="1429545"/>
            <a:ext cx="7135346" cy="4697272"/>
          </a:xfrm>
        </p:spPr>
        <p:txBody>
          <a:bodyPr>
            <a:noAutofit/>
          </a:bodyPr>
          <a:lstStyle/>
          <a:p>
            <a:pPr marL="0" indent="0" algn="ctr">
              <a:spcBef>
                <a:spcPts val="0"/>
              </a:spcBef>
              <a:buNone/>
            </a:pPr>
            <a:r>
              <a:rPr lang="en-US" sz="2471" b="1" dirty="0">
                <a:solidFill>
                  <a:schemeClr val="tx2"/>
                </a:solidFill>
              </a:rPr>
              <a:t>Connected Vehicle Procurement State of the Practice Assessment (Key Product)</a:t>
            </a:r>
          </a:p>
          <a:p>
            <a:pPr marL="0" indent="0" algn="ctr">
              <a:spcBef>
                <a:spcPts val="0"/>
              </a:spcBef>
              <a:buNone/>
            </a:pPr>
            <a:r>
              <a:rPr lang="en-US" sz="1235" dirty="0">
                <a:solidFill>
                  <a:schemeClr val="tx2"/>
                </a:solidFill>
                <a:hlinkClick r:id="rId3"/>
              </a:rPr>
              <a:t>https://rosap.ntl.bts.gov/view/dot/37173</a:t>
            </a:r>
            <a:endParaRPr lang="en-US" sz="1235" dirty="0">
              <a:solidFill>
                <a:schemeClr val="tx2"/>
              </a:solidFill>
            </a:endParaRPr>
          </a:p>
          <a:p>
            <a:pPr marL="0" indent="0" algn="ctr">
              <a:spcBef>
                <a:spcPts val="0"/>
              </a:spcBef>
              <a:buNone/>
            </a:pPr>
            <a:endParaRPr lang="en-US" sz="1059" dirty="0">
              <a:solidFill>
                <a:schemeClr val="tx2"/>
              </a:solidFill>
            </a:endParaRPr>
          </a:p>
          <a:p>
            <a:pPr>
              <a:spcBef>
                <a:spcPts val="0"/>
              </a:spcBef>
              <a:spcAft>
                <a:spcPts val="529"/>
              </a:spcAft>
            </a:pPr>
            <a:r>
              <a:rPr lang="en-US" sz="2118" dirty="0"/>
              <a:t>Research and assess current state-of-the-practice for CV Procurement</a:t>
            </a:r>
          </a:p>
          <a:p>
            <a:pPr marL="605150" lvl="1" indent="-211523">
              <a:spcBef>
                <a:spcPts val="0"/>
              </a:spcBef>
              <a:spcAft>
                <a:spcPts val="529"/>
              </a:spcAft>
            </a:pPr>
            <a:r>
              <a:rPr lang="en-US" sz="1765" dirty="0"/>
              <a:t>How do transportation agencies purchase (or plan to purchase) ITS CV equipment, systems, and services?</a:t>
            </a:r>
          </a:p>
          <a:p>
            <a:pPr marL="605150" lvl="1" indent="-211523">
              <a:spcBef>
                <a:spcPts val="0"/>
              </a:spcBef>
              <a:spcAft>
                <a:spcPts val="529"/>
              </a:spcAft>
            </a:pPr>
            <a:r>
              <a:rPr lang="en-US" sz="1765" dirty="0"/>
              <a:t>“Case study” agencies to provide different real-world examples</a:t>
            </a:r>
          </a:p>
          <a:p>
            <a:pPr>
              <a:spcBef>
                <a:spcPts val="0"/>
              </a:spcBef>
              <a:spcAft>
                <a:spcPts val="529"/>
              </a:spcAft>
            </a:pPr>
            <a:r>
              <a:rPr lang="en-US" sz="2118" dirty="0"/>
              <a:t>Document challenges, lessons learned, and recommendations from early CV deployers</a:t>
            </a:r>
          </a:p>
          <a:p>
            <a:pPr>
              <a:spcBef>
                <a:spcPts val="0"/>
              </a:spcBef>
              <a:spcAft>
                <a:spcPts val="529"/>
              </a:spcAft>
            </a:pPr>
            <a:r>
              <a:rPr lang="en-US" sz="2118" dirty="0"/>
              <a:t>Identify potential actions for US DOT to facilitate successful connected vehicle procurements</a:t>
            </a:r>
          </a:p>
          <a:p>
            <a:pPr marL="173736" indent="0">
              <a:spcBef>
                <a:spcPts val="0"/>
              </a:spcBef>
              <a:spcAft>
                <a:spcPts val="529"/>
              </a:spcAft>
              <a:buNone/>
            </a:pPr>
            <a:endParaRPr lang="en-US" sz="2118" dirty="0"/>
          </a:p>
        </p:txBody>
      </p:sp>
      <p:sp>
        <p:nvSpPr>
          <p:cNvPr id="4" name="Slide Number Placeholder 3">
            <a:extLst>
              <a:ext uri="{FF2B5EF4-FFF2-40B4-BE49-F238E27FC236}">
                <a16:creationId xmlns:a16="http://schemas.microsoft.com/office/drawing/2014/main" id="{8E29B70B-BA0E-4EE7-A70D-126B1D95C95B}"/>
              </a:ext>
            </a:extLst>
          </p:cNvPr>
          <p:cNvSpPr>
            <a:spLocks noGrp="1"/>
          </p:cNvSpPr>
          <p:nvPr>
            <p:ph type="sldNum" sz="quarter" idx="4"/>
          </p:nvPr>
        </p:nvSpPr>
        <p:spPr/>
        <p:txBody>
          <a:bodyPr/>
          <a:lstStyle/>
          <a:p>
            <a:fld id="{53A5ED15-FACD-41B5-9466-5E282B18D5DB}" type="slidenum">
              <a:rPr lang="en-US" smtClean="0"/>
              <a:pPr/>
              <a:t>2</a:t>
            </a:fld>
            <a:endParaRPr lang="en-US" dirty="0"/>
          </a:p>
        </p:txBody>
      </p:sp>
      <p:sp>
        <p:nvSpPr>
          <p:cNvPr id="6" name="Title 5">
            <a:extLst>
              <a:ext uri="{FF2B5EF4-FFF2-40B4-BE49-F238E27FC236}">
                <a16:creationId xmlns:a16="http://schemas.microsoft.com/office/drawing/2014/main" id="{C0E13E8C-63BC-41A5-A3D6-3046C797C3A1}"/>
              </a:ext>
            </a:extLst>
          </p:cNvPr>
          <p:cNvSpPr>
            <a:spLocks noGrp="1"/>
          </p:cNvSpPr>
          <p:nvPr>
            <p:ph type="title"/>
          </p:nvPr>
        </p:nvSpPr>
        <p:spPr/>
        <p:txBody>
          <a:bodyPr/>
          <a:lstStyle/>
          <a:p>
            <a:r>
              <a:rPr lang="en-US" dirty="0"/>
              <a:t>Connected Vehicle Procurement SOP Objectives</a:t>
            </a:r>
          </a:p>
        </p:txBody>
      </p:sp>
      <p:pic>
        <p:nvPicPr>
          <p:cNvPr id="2" name="Picture 1">
            <a:extLst>
              <a:ext uri="{FF2B5EF4-FFF2-40B4-BE49-F238E27FC236}">
                <a16:creationId xmlns:a16="http://schemas.microsoft.com/office/drawing/2014/main" id="{DBB0D13A-8260-487D-8776-0DE5DA9450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149" y="1591425"/>
            <a:ext cx="3596330" cy="4669862"/>
          </a:xfrm>
          <a:prstGeom prst="rect">
            <a:avLst/>
          </a:prstGeom>
          <a:ln>
            <a:solidFill>
              <a:schemeClr val="bg1">
                <a:lumMod val="85000"/>
              </a:schemeClr>
            </a:solidFill>
          </a:ln>
        </p:spPr>
      </p:pic>
    </p:spTree>
    <p:extLst>
      <p:ext uri="{BB962C8B-B14F-4D97-AF65-F5344CB8AC3E}">
        <p14:creationId xmlns:p14="http://schemas.microsoft.com/office/powerpoint/2010/main" val="316433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32658F-4C46-46C6-81BE-76E8D51B666D}"/>
              </a:ext>
            </a:extLst>
          </p:cNvPr>
          <p:cNvSpPr>
            <a:spLocks noGrp="1"/>
          </p:cNvSpPr>
          <p:nvPr>
            <p:ph idx="1"/>
          </p:nvPr>
        </p:nvSpPr>
        <p:spPr>
          <a:xfrm>
            <a:off x="7167910" y="1491220"/>
            <a:ext cx="4452052" cy="4585728"/>
          </a:xfrm>
          <a:ln w="19050">
            <a:noFill/>
          </a:ln>
        </p:spPr>
        <p:txBody>
          <a:bodyPr>
            <a:noAutofit/>
          </a:bodyPr>
          <a:lstStyle/>
          <a:p>
            <a:pPr marL="0" indent="0" algn="ctr">
              <a:spcBef>
                <a:spcPts val="0"/>
              </a:spcBef>
              <a:spcAft>
                <a:spcPts val="529"/>
              </a:spcAft>
              <a:buNone/>
            </a:pPr>
            <a:r>
              <a:rPr lang="en-US" sz="1765" b="1" dirty="0">
                <a:solidFill>
                  <a:schemeClr val="tx2"/>
                </a:solidFill>
              </a:rPr>
              <a:t>Projects/Sites Interviewed</a:t>
            </a:r>
          </a:p>
          <a:p>
            <a:pPr marL="201717" indent="-201717">
              <a:spcBef>
                <a:spcPts val="0"/>
              </a:spcBef>
              <a:spcAft>
                <a:spcPts val="265"/>
              </a:spcAft>
            </a:pPr>
            <a:r>
              <a:rPr lang="en-US" sz="1588" dirty="0"/>
              <a:t>Maricopa County (Anthem) , AZ</a:t>
            </a:r>
          </a:p>
          <a:p>
            <a:pPr marL="201717" indent="-201717">
              <a:spcBef>
                <a:spcPts val="0"/>
              </a:spcBef>
            </a:pPr>
            <a:r>
              <a:rPr lang="en-US" sz="1588" dirty="0"/>
              <a:t>State of Colorado (2 interviews)</a:t>
            </a:r>
          </a:p>
          <a:p>
            <a:pPr marL="403433" lvl="1" indent="-161094">
              <a:spcBef>
                <a:spcPts val="0"/>
              </a:spcBef>
            </a:pPr>
            <a:r>
              <a:rPr lang="en-US" sz="1588" dirty="0"/>
              <a:t>Denver, CO (Denver Public Works)</a:t>
            </a:r>
          </a:p>
          <a:p>
            <a:pPr marL="403433" lvl="1" indent="-161094">
              <a:spcBef>
                <a:spcPts val="0"/>
              </a:spcBef>
              <a:spcAft>
                <a:spcPts val="265"/>
              </a:spcAft>
            </a:pPr>
            <a:r>
              <a:rPr lang="en-US" sz="1588" dirty="0"/>
              <a:t>I-70, statewide </a:t>
            </a:r>
          </a:p>
          <a:p>
            <a:pPr marL="201717" indent="-201717">
              <a:spcBef>
                <a:spcPts val="0"/>
              </a:spcBef>
            </a:pPr>
            <a:r>
              <a:rPr lang="en-US" sz="1588" dirty="0"/>
              <a:t>State of Florida (2 interviews)</a:t>
            </a:r>
          </a:p>
          <a:p>
            <a:pPr marL="403433" lvl="1" indent="-161094">
              <a:spcBef>
                <a:spcPts val="0"/>
              </a:spcBef>
            </a:pPr>
            <a:r>
              <a:rPr lang="en-US" sz="1588" dirty="0"/>
              <a:t>Tallahassee, FL</a:t>
            </a:r>
          </a:p>
          <a:p>
            <a:pPr marL="403433" lvl="1" indent="-161094">
              <a:spcBef>
                <a:spcPts val="0"/>
              </a:spcBef>
              <a:spcAft>
                <a:spcPts val="265"/>
              </a:spcAft>
            </a:pPr>
            <a:r>
              <a:rPr lang="en-US" sz="1588" dirty="0"/>
              <a:t>Osceola County, FL</a:t>
            </a:r>
          </a:p>
          <a:p>
            <a:pPr marL="201717" indent="-201717">
              <a:spcBef>
                <a:spcPts val="0"/>
              </a:spcBef>
              <a:spcAft>
                <a:spcPts val="265"/>
              </a:spcAft>
            </a:pPr>
            <a:r>
              <a:rPr lang="en-US" sz="1588" dirty="0"/>
              <a:t>Atlanta, GA</a:t>
            </a:r>
          </a:p>
          <a:p>
            <a:pPr marL="201717" indent="-201717">
              <a:spcBef>
                <a:spcPts val="0"/>
              </a:spcBef>
              <a:spcAft>
                <a:spcPts val="265"/>
              </a:spcAft>
            </a:pPr>
            <a:r>
              <a:rPr lang="en-US" sz="1588" dirty="0"/>
              <a:t>State of Michigan </a:t>
            </a:r>
          </a:p>
          <a:p>
            <a:pPr marL="201717" indent="-201717">
              <a:spcBef>
                <a:spcPts val="0"/>
              </a:spcBef>
            </a:pPr>
            <a:r>
              <a:rPr lang="en-US" sz="1588" dirty="0"/>
              <a:t>Marysville, OH (ATCMTD Grant) </a:t>
            </a:r>
          </a:p>
          <a:p>
            <a:pPr marL="193121" indent="-161094">
              <a:spcBef>
                <a:spcPts val="0"/>
              </a:spcBef>
            </a:pPr>
            <a:r>
              <a:rPr lang="en-US" sz="1588" dirty="0"/>
              <a:t>State of Pennsylvania (1 interview)</a:t>
            </a:r>
          </a:p>
          <a:p>
            <a:pPr marL="403433" lvl="1" indent="-161094">
              <a:spcBef>
                <a:spcPts val="0"/>
              </a:spcBef>
            </a:pPr>
            <a:r>
              <a:rPr lang="en-US" sz="1588" dirty="0"/>
              <a:t>Pittsburgh, PA</a:t>
            </a:r>
          </a:p>
          <a:p>
            <a:pPr marL="403433" lvl="1" indent="-161094">
              <a:spcBef>
                <a:spcPts val="0"/>
              </a:spcBef>
            </a:pPr>
            <a:r>
              <a:rPr lang="en-US" sz="1588" dirty="0"/>
              <a:t>Harrisburg, PA</a:t>
            </a:r>
          </a:p>
          <a:p>
            <a:pPr marL="403433" lvl="1" indent="-161094">
              <a:spcBef>
                <a:spcPts val="0"/>
              </a:spcBef>
              <a:spcAft>
                <a:spcPts val="265"/>
              </a:spcAft>
            </a:pPr>
            <a:r>
              <a:rPr lang="en-US" sz="1588" dirty="0"/>
              <a:t>Philadelphia, PA</a:t>
            </a:r>
          </a:p>
          <a:p>
            <a:pPr marL="201717" indent="-201717">
              <a:spcBef>
                <a:spcPts val="0"/>
              </a:spcBef>
              <a:spcAft>
                <a:spcPts val="265"/>
              </a:spcAft>
            </a:pPr>
            <a:r>
              <a:rPr lang="en-US" sz="1588" dirty="0"/>
              <a:t>State of Utah </a:t>
            </a:r>
          </a:p>
          <a:p>
            <a:pPr marL="201717" indent="-201717">
              <a:spcBef>
                <a:spcPts val="0"/>
              </a:spcBef>
            </a:pPr>
            <a:r>
              <a:rPr lang="en-US" sz="1588" dirty="0"/>
              <a:t>Commonwealth of Virginia </a:t>
            </a:r>
          </a:p>
          <a:p>
            <a:endParaRPr lang="en-US" dirty="0"/>
          </a:p>
        </p:txBody>
      </p:sp>
      <p:sp>
        <p:nvSpPr>
          <p:cNvPr id="3" name="Slide Number Placeholder 2">
            <a:extLst>
              <a:ext uri="{FF2B5EF4-FFF2-40B4-BE49-F238E27FC236}">
                <a16:creationId xmlns:a16="http://schemas.microsoft.com/office/drawing/2014/main" id="{E479DE87-AF93-4B2C-9BC3-98639FE4F786}"/>
              </a:ext>
            </a:extLst>
          </p:cNvPr>
          <p:cNvSpPr>
            <a:spLocks noGrp="1"/>
          </p:cNvSpPr>
          <p:nvPr>
            <p:ph type="sldNum" sz="quarter" idx="4"/>
          </p:nvPr>
        </p:nvSpPr>
        <p:spPr/>
        <p:txBody>
          <a:bodyPr/>
          <a:lstStyle/>
          <a:p>
            <a:fld id="{53A5ED15-FACD-41B5-9466-5E282B18D5DB}" type="slidenum">
              <a:rPr lang="en-US" smtClean="0"/>
              <a:pPr/>
              <a:t>3</a:t>
            </a:fld>
            <a:endParaRPr lang="en-US" dirty="0"/>
          </a:p>
        </p:txBody>
      </p:sp>
      <p:sp>
        <p:nvSpPr>
          <p:cNvPr id="34" name="Title 33">
            <a:extLst>
              <a:ext uri="{FF2B5EF4-FFF2-40B4-BE49-F238E27FC236}">
                <a16:creationId xmlns:a16="http://schemas.microsoft.com/office/drawing/2014/main" id="{C0C7632C-9A1C-4C08-87AD-A8734FFACB1B}"/>
              </a:ext>
            </a:extLst>
          </p:cNvPr>
          <p:cNvSpPr>
            <a:spLocks noGrp="1"/>
          </p:cNvSpPr>
          <p:nvPr>
            <p:ph type="title"/>
          </p:nvPr>
        </p:nvSpPr>
        <p:spPr>
          <a:xfrm>
            <a:off x="739589" y="2"/>
            <a:ext cx="10399058" cy="1169614"/>
          </a:xfrm>
        </p:spPr>
        <p:txBody>
          <a:bodyPr/>
          <a:lstStyle/>
          <a:p>
            <a:r>
              <a:rPr lang="en-US" sz="2118" dirty="0">
                <a:solidFill>
                  <a:schemeClr val="bg1">
                    <a:lumMod val="85000"/>
                  </a:schemeClr>
                </a:solidFill>
              </a:rPr>
              <a:t>CV Procurement Analysis</a:t>
            </a:r>
            <a:br>
              <a:rPr lang="en-US" sz="3530" dirty="0">
                <a:solidFill>
                  <a:schemeClr val="bg1">
                    <a:lumMod val="85000"/>
                  </a:schemeClr>
                </a:solidFill>
              </a:rPr>
            </a:br>
            <a:r>
              <a:rPr lang="en-US" dirty="0"/>
              <a:t>Projects/Sites Interviewed (Spring 2018)</a:t>
            </a:r>
            <a:endParaRPr lang="en-US" sz="2471" dirty="0"/>
          </a:p>
        </p:txBody>
      </p:sp>
      <p:grpSp>
        <p:nvGrpSpPr>
          <p:cNvPr id="5" name="Group 4">
            <a:extLst>
              <a:ext uri="{FF2B5EF4-FFF2-40B4-BE49-F238E27FC236}">
                <a16:creationId xmlns:a16="http://schemas.microsoft.com/office/drawing/2014/main" id="{1EB4C799-1362-435B-9673-16D52E3EC84D}"/>
              </a:ext>
            </a:extLst>
          </p:cNvPr>
          <p:cNvGrpSpPr/>
          <p:nvPr/>
        </p:nvGrpSpPr>
        <p:grpSpPr>
          <a:xfrm>
            <a:off x="739589" y="5894681"/>
            <a:ext cx="3045757" cy="282385"/>
            <a:chOff x="152400" y="5024133"/>
            <a:chExt cx="2676662" cy="320037"/>
          </a:xfrm>
        </p:grpSpPr>
        <p:sp>
          <p:nvSpPr>
            <p:cNvPr id="30" name="TextBox 106">
              <a:extLst>
                <a:ext uri="{FF2B5EF4-FFF2-40B4-BE49-F238E27FC236}">
                  <a16:creationId xmlns:a16="http://schemas.microsoft.com/office/drawing/2014/main" id="{E29B5054-B3C6-4E25-BC3D-F9EDF6739CC5}"/>
                </a:ext>
              </a:extLst>
            </p:cNvPr>
            <p:cNvSpPr txBox="1"/>
            <p:nvPr/>
          </p:nvSpPr>
          <p:spPr>
            <a:xfrm>
              <a:off x="336872" y="5024133"/>
              <a:ext cx="2492190" cy="320037"/>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a:lstStyle>
            <a:p>
              <a:r>
                <a:rPr lang="en-US" sz="1235" dirty="0"/>
                <a:t>Interviewed CV Deployment Location  </a:t>
              </a:r>
            </a:p>
          </p:txBody>
        </p:sp>
        <p:sp>
          <p:nvSpPr>
            <p:cNvPr id="31" name="Oval 30">
              <a:extLst>
                <a:ext uri="{FF2B5EF4-FFF2-40B4-BE49-F238E27FC236}">
                  <a16:creationId xmlns:a16="http://schemas.microsoft.com/office/drawing/2014/main" id="{41B084E9-823D-4865-84A5-D4F841AEE73B}"/>
                </a:ext>
              </a:extLst>
            </p:cNvPr>
            <p:cNvSpPr/>
            <p:nvPr/>
          </p:nvSpPr>
          <p:spPr>
            <a:xfrm>
              <a:off x="152400" y="5139263"/>
              <a:ext cx="70905"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588" dirty="0"/>
            </a:p>
          </p:txBody>
        </p:sp>
      </p:grpSp>
      <p:grpSp>
        <p:nvGrpSpPr>
          <p:cNvPr id="6" name="Group 5">
            <a:extLst>
              <a:ext uri="{FF2B5EF4-FFF2-40B4-BE49-F238E27FC236}">
                <a16:creationId xmlns:a16="http://schemas.microsoft.com/office/drawing/2014/main" id="{9769E7D7-7D56-43FF-8774-B5F84D93233E}"/>
              </a:ext>
            </a:extLst>
          </p:cNvPr>
          <p:cNvGrpSpPr/>
          <p:nvPr/>
        </p:nvGrpSpPr>
        <p:grpSpPr>
          <a:xfrm>
            <a:off x="739589" y="5675680"/>
            <a:ext cx="2084294" cy="282385"/>
            <a:chOff x="152400" y="6047437"/>
            <a:chExt cx="2362200" cy="320037"/>
          </a:xfrm>
        </p:grpSpPr>
        <p:sp>
          <p:nvSpPr>
            <p:cNvPr id="28" name="Oval 27">
              <a:extLst>
                <a:ext uri="{FF2B5EF4-FFF2-40B4-BE49-F238E27FC236}">
                  <a16:creationId xmlns:a16="http://schemas.microsoft.com/office/drawing/2014/main" id="{6FEC73A8-DB7D-47CF-9738-292DF9CB6342}"/>
                </a:ext>
              </a:extLst>
            </p:cNvPr>
            <p:cNvSpPr/>
            <p:nvPr/>
          </p:nvSpPr>
          <p:spPr>
            <a:xfrm>
              <a:off x="152400" y="6157923"/>
              <a:ext cx="91440" cy="91440"/>
            </a:xfrm>
            <a:prstGeom prst="ellipse">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588" dirty="0"/>
            </a:p>
          </p:txBody>
        </p:sp>
        <p:sp>
          <p:nvSpPr>
            <p:cNvPr id="29" name="TextBox 140">
              <a:extLst>
                <a:ext uri="{FF2B5EF4-FFF2-40B4-BE49-F238E27FC236}">
                  <a16:creationId xmlns:a16="http://schemas.microsoft.com/office/drawing/2014/main" id="{298BF291-77AB-4EB1-A464-2A90F106A617}"/>
                </a:ext>
              </a:extLst>
            </p:cNvPr>
            <p:cNvSpPr txBox="1"/>
            <p:nvPr/>
          </p:nvSpPr>
          <p:spPr>
            <a:xfrm>
              <a:off x="336872" y="6047437"/>
              <a:ext cx="2177728" cy="320037"/>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a:lstStyle>
            <a:p>
              <a:r>
                <a:rPr lang="en-US" sz="1235" dirty="0"/>
                <a:t>CV Pilot Site </a:t>
              </a:r>
            </a:p>
          </p:txBody>
        </p:sp>
      </p:grpSp>
      <p:grpSp>
        <p:nvGrpSpPr>
          <p:cNvPr id="7" name="Group 6">
            <a:extLst>
              <a:ext uri="{FF2B5EF4-FFF2-40B4-BE49-F238E27FC236}">
                <a16:creationId xmlns:a16="http://schemas.microsoft.com/office/drawing/2014/main" id="{715A6E96-335F-45FD-B0C4-F8EC82AA887C}"/>
              </a:ext>
            </a:extLst>
          </p:cNvPr>
          <p:cNvGrpSpPr/>
          <p:nvPr/>
        </p:nvGrpSpPr>
        <p:grpSpPr>
          <a:xfrm>
            <a:off x="263250" y="1764817"/>
            <a:ext cx="6465973" cy="3909673"/>
            <a:chOff x="39374" y="561975"/>
            <a:chExt cx="8658059" cy="5472057"/>
          </a:xfrm>
        </p:grpSpPr>
        <p:grpSp>
          <p:nvGrpSpPr>
            <p:cNvPr id="9" name="Group 8">
              <a:extLst>
                <a:ext uri="{FF2B5EF4-FFF2-40B4-BE49-F238E27FC236}">
                  <a16:creationId xmlns:a16="http://schemas.microsoft.com/office/drawing/2014/main" id="{9E0C3FD8-F74D-4197-824E-6741C51628CE}"/>
                </a:ext>
              </a:extLst>
            </p:cNvPr>
            <p:cNvGrpSpPr/>
            <p:nvPr/>
          </p:nvGrpSpPr>
          <p:grpSpPr>
            <a:xfrm>
              <a:off x="404036" y="561975"/>
              <a:ext cx="8293397" cy="5167423"/>
              <a:chOff x="404036" y="561975"/>
              <a:chExt cx="8293397" cy="5167423"/>
            </a:xfrm>
          </p:grpSpPr>
          <p:pic>
            <p:nvPicPr>
              <p:cNvPr id="19" name="Picture 18">
                <a:extLst>
                  <a:ext uri="{FF2B5EF4-FFF2-40B4-BE49-F238E27FC236}">
                    <a16:creationId xmlns:a16="http://schemas.microsoft.com/office/drawing/2014/main" id="{D4CEE44A-E55B-419A-8A58-018757FC18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417" t="12947" r="4884" b="7896"/>
              <a:stretch/>
            </p:blipFill>
            <p:spPr>
              <a:xfrm>
                <a:off x="404036" y="561975"/>
                <a:ext cx="8293397" cy="5167423"/>
              </a:xfrm>
              <a:prstGeom prst="rect">
                <a:avLst/>
              </a:prstGeom>
              <a:noFill/>
            </p:spPr>
          </p:pic>
          <p:sp>
            <p:nvSpPr>
              <p:cNvPr id="20" name="Oval 19">
                <a:extLst>
                  <a:ext uri="{FF2B5EF4-FFF2-40B4-BE49-F238E27FC236}">
                    <a16:creationId xmlns:a16="http://schemas.microsoft.com/office/drawing/2014/main" id="{4421DB2A-4C8A-46D0-BE92-852BAE089169}"/>
                  </a:ext>
                </a:extLst>
              </p:cNvPr>
              <p:cNvSpPr/>
              <p:nvPr/>
            </p:nvSpPr>
            <p:spPr>
              <a:xfrm>
                <a:off x="7066845" y="2552982"/>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1" name="Oval 20">
                <a:extLst>
                  <a:ext uri="{FF2B5EF4-FFF2-40B4-BE49-F238E27FC236}">
                    <a16:creationId xmlns:a16="http://schemas.microsoft.com/office/drawing/2014/main" id="{DEBED3A5-B4D1-4C3B-BDE4-C2911272FD5E}"/>
                  </a:ext>
                </a:extLst>
              </p:cNvPr>
              <p:cNvSpPr/>
              <p:nvPr/>
            </p:nvSpPr>
            <p:spPr>
              <a:xfrm>
                <a:off x="3276600" y="2889442"/>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2" name="Oval 21">
                <a:extLst>
                  <a:ext uri="{FF2B5EF4-FFF2-40B4-BE49-F238E27FC236}">
                    <a16:creationId xmlns:a16="http://schemas.microsoft.com/office/drawing/2014/main" id="{8BFDBF67-1218-41FE-BFDA-F9BC8DE13612}"/>
                  </a:ext>
                </a:extLst>
              </p:cNvPr>
              <p:cNvSpPr/>
              <p:nvPr/>
            </p:nvSpPr>
            <p:spPr>
              <a:xfrm>
                <a:off x="6495627" y="2720622"/>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3" name="Oval 22">
                <a:extLst>
                  <a:ext uri="{FF2B5EF4-FFF2-40B4-BE49-F238E27FC236}">
                    <a16:creationId xmlns:a16="http://schemas.microsoft.com/office/drawing/2014/main" id="{72DBC382-1D9E-4B1B-B72D-FDB478CBEA80}"/>
                  </a:ext>
                </a:extLst>
              </p:cNvPr>
              <p:cNvSpPr/>
              <p:nvPr/>
            </p:nvSpPr>
            <p:spPr>
              <a:xfrm>
                <a:off x="7376160" y="2880360"/>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4" name="Oval 23">
                <a:extLst>
                  <a:ext uri="{FF2B5EF4-FFF2-40B4-BE49-F238E27FC236}">
                    <a16:creationId xmlns:a16="http://schemas.microsoft.com/office/drawing/2014/main" id="{9A47A37D-C9B1-4E89-B194-9F88F01235B1}"/>
                  </a:ext>
                </a:extLst>
              </p:cNvPr>
              <p:cNvSpPr/>
              <p:nvPr/>
            </p:nvSpPr>
            <p:spPr>
              <a:xfrm>
                <a:off x="6096000" y="2159623"/>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5" name="Oval 24">
                <a:extLst>
                  <a:ext uri="{FF2B5EF4-FFF2-40B4-BE49-F238E27FC236}">
                    <a16:creationId xmlns:a16="http://schemas.microsoft.com/office/drawing/2014/main" id="{BC847813-B891-477D-8E4E-22D02ED96E4E}"/>
                  </a:ext>
                </a:extLst>
              </p:cNvPr>
              <p:cNvSpPr/>
              <p:nvPr/>
            </p:nvSpPr>
            <p:spPr>
              <a:xfrm>
                <a:off x="6605971" y="4632960"/>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6" name="Oval 25">
                <a:extLst>
                  <a:ext uri="{FF2B5EF4-FFF2-40B4-BE49-F238E27FC236}">
                    <a16:creationId xmlns:a16="http://schemas.microsoft.com/office/drawing/2014/main" id="{439AE583-36DA-45F8-9767-3D75285C1733}"/>
                  </a:ext>
                </a:extLst>
              </p:cNvPr>
              <p:cNvSpPr/>
              <p:nvPr/>
            </p:nvSpPr>
            <p:spPr>
              <a:xfrm>
                <a:off x="6517864" y="3920234"/>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27" name="Oval 26">
                <a:extLst>
                  <a:ext uri="{FF2B5EF4-FFF2-40B4-BE49-F238E27FC236}">
                    <a16:creationId xmlns:a16="http://schemas.microsoft.com/office/drawing/2014/main" id="{D2E39D31-58E8-4C76-967B-3CC48CE8CA65}"/>
                  </a:ext>
                </a:extLst>
              </p:cNvPr>
              <p:cNvSpPr/>
              <p:nvPr/>
            </p:nvSpPr>
            <p:spPr>
              <a:xfrm>
                <a:off x="2066264" y="3841899"/>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grpSp>
        <p:sp>
          <p:nvSpPr>
            <p:cNvPr id="10" name="TextBox 99">
              <a:extLst>
                <a:ext uri="{FF2B5EF4-FFF2-40B4-BE49-F238E27FC236}">
                  <a16:creationId xmlns:a16="http://schemas.microsoft.com/office/drawing/2014/main" id="{E4586293-14DB-4589-8946-1C335279FBDE}"/>
                </a:ext>
              </a:extLst>
            </p:cNvPr>
            <p:cNvSpPr txBox="1"/>
            <p:nvPr/>
          </p:nvSpPr>
          <p:spPr>
            <a:xfrm>
              <a:off x="39374" y="5638800"/>
              <a:ext cx="1364431" cy="395232"/>
            </a:xfrm>
            <a:prstGeom prst="rect">
              <a:avLst/>
            </a:prstGeom>
            <a:noFill/>
          </p:spPr>
          <p:txBody>
            <a:bodyPr wrap="square" rtlCol="0">
              <a:spAutoFit/>
            </a:bodyPr>
            <a:ls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a:lstStyle>
            <a:p>
              <a:r>
                <a:rPr lang="en-US" sz="1235" b="1" dirty="0"/>
                <a:t>Legend:</a:t>
              </a:r>
            </a:p>
          </p:txBody>
        </p:sp>
        <p:sp>
          <p:nvSpPr>
            <p:cNvPr id="11" name="Oval 10">
              <a:extLst>
                <a:ext uri="{FF2B5EF4-FFF2-40B4-BE49-F238E27FC236}">
                  <a16:creationId xmlns:a16="http://schemas.microsoft.com/office/drawing/2014/main" id="{BA65CAC3-6F5D-4808-BA0A-CECB82D3AD20}"/>
                </a:ext>
              </a:extLst>
            </p:cNvPr>
            <p:cNvSpPr/>
            <p:nvPr/>
          </p:nvSpPr>
          <p:spPr>
            <a:xfrm>
              <a:off x="7170138" y="5036538"/>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2" name="Oval 11">
              <a:extLst>
                <a:ext uri="{FF2B5EF4-FFF2-40B4-BE49-F238E27FC236}">
                  <a16:creationId xmlns:a16="http://schemas.microsoft.com/office/drawing/2014/main" id="{41B6929A-64F4-4353-AFBE-FFA170B31B45}"/>
                </a:ext>
              </a:extLst>
            </p:cNvPr>
            <p:cNvSpPr/>
            <p:nvPr/>
          </p:nvSpPr>
          <p:spPr>
            <a:xfrm>
              <a:off x="7432605" y="2431626"/>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3" name="Oval 12">
              <a:extLst>
                <a:ext uri="{FF2B5EF4-FFF2-40B4-BE49-F238E27FC236}">
                  <a16:creationId xmlns:a16="http://schemas.microsoft.com/office/drawing/2014/main" id="{36F12756-315D-413C-B351-1BE3DC68BC1C}"/>
                </a:ext>
              </a:extLst>
            </p:cNvPr>
            <p:cNvSpPr/>
            <p:nvPr/>
          </p:nvSpPr>
          <p:spPr>
            <a:xfrm>
              <a:off x="7661205" y="2506134"/>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4" name="Oval 13">
              <a:extLst>
                <a:ext uri="{FF2B5EF4-FFF2-40B4-BE49-F238E27FC236}">
                  <a16:creationId xmlns:a16="http://schemas.microsoft.com/office/drawing/2014/main" id="{CEC09C77-199E-4904-BC16-53D8AA12F230}"/>
                </a:ext>
              </a:extLst>
            </p:cNvPr>
            <p:cNvSpPr/>
            <p:nvPr/>
          </p:nvSpPr>
          <p:spPr>
            <a:xfrm>
              <a:off x="3056466" y="2928952"/>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5" name="Oval 14">
              <a:extLst>
                <a:ext uri="{FF2B5EF4-FFF2-40B4-BE49-F238E27FC236}">
                  <a16:creationId xmlns:a16="http://schemas.microsoft.com/office/drawing/2014/main" id="{011BF16F-292A-44A8-9B72-183B8028D45E}"/>
                </a:ext>
              </a:extLst>
            </p:cNvPr>
            <p:cNvSpPr/>
            <p:nvPr/>
          </p:nvSpPr>
          <p:spPr>
            <a:xfrm>
              <a:off x="2252531" y="2510649"/>
              <a:ext cx="91440" cy="91440"/>
            </a:xfrm>
            <a:prstGeom prst="ellipse">
              <a:avLst/>
            </a:prstGeom>
            <a:solidFill>
              <a:srgbClr val="0070C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6" name="Oval 15">
              <a:extLst>
                <a:ext uri="{FF2B5EF4-FFF2-40B4-BE49-F238E27FC236}">
                  <a16:creationId xmlns:a16="http://schemas.microsoft.com/office/drawing/2014/main" id="{5D102C46-525D-40A4-8C1D-B0D4CFD20595}"/>
                </a:ext>
              </a:extLst>
            </p:cNvPr>
            <p:cNvSpPr/>
            <p:nvPr/>
          </p:nvSpPr>
          <p:spPr>
            <a:xfrm>
              <a:off x="3216204" y="2396067"/>
              <a:ext cx="91440" cy="91440"/>
            </a:xfrm>
            <a:prstGeom prst="ellipse">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7" name="Oval 16">
              <a:extLst>
                <a:ext uri="{FF2B5EF4-FFF2-40B4-BE49-F238E27FC236}">
                  <a16:creationId xmlns:a16="http://schemas.microsoft.com/office/drawing/2014/main" id="{A7567F70-CC93-4DDF-BBBA-063E3E304E5C}"/>
                </a:ext>
              </a:extLst>
            </p:cNvPr>
            <p:cNvSpPr/>
            <p:nvPr/>
          </p:nvSpPr>
          <p:spPr>
            <a:xfrm>
              <a:off x="6952827" y="5105400"/>
              <a:ext cx="91440" cy="91440"/>
            </a:xfrm>
            <a:prstGeom prst="ellipse">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sp>
          <p:nvSpPr>
            <p:cNvPr id="18" name="Oval 17">
              <a:extLst>
                <a:ext uri="{FF2B5EF4-FFF2-40B4-BE49-F238E27FC236}">
                  <a16:creationId xmlns:a16="http://schemas.microsoft.com/office/drawing/2014/main" id="{4EE34D7C-054E-420E-9015-3554993B0E07}"/>
                </a:ext>
              </a:extLst>
            </p:cNvPr>
            <p:cNvSpPr/>
            <p:nvPr/>
          </p:nvSpPr>
          <p:spPr>
            <a:xfrm>
              <a:off x="7879644" y="2297289"/>
              <a:ext cx="91440" cy="91440"/>
            </a:xfrm>
            <a:prstGeom prst="ellipse">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457200" rtl="0" eaLnBrk="1" latinLnBrk="0" hangingPunct="1">
                <a:defRPr sz="1400" kern="1200">
                  <a:solidFill>
                    <a:schemeClr val="lt1"/>
                  </a:solidFill>
                  <a:latin typeface="+mn-lt"/>
                  <a:ea typeface="+mn-ea"/>
                  <a:cs typeface="+mn-cs"/>
                </a:defRPr>
              </a:lvl6pPr>
              <a:lvl7pPr marL="2743200" algn="l" defTabSz="457200" rtl="0" eaLnBrk="1" latinLnBrk="0" hangingPunct="1">
                <a:defRPr sz="1400" kern="1200">
                  <a:solidFill>
                    <a:schemeClr val="lt1"/>
                  </a:solidFill>
                  <a:latin typeface="+mn-lt"/>
                  <a:ea typeface="+mn-ea"/>
                  <a:cs typeface="+mn-cs"/>
                </a:defRPr>
              </a:lvl7pPr>
              <a:lvl8pPr marL="3200400" algn="l" defTabSz="457200" rtl="0" eaLnBrk="1" latinLnBrk="0" hangingPunct="1">
                <a:defRPr sz="1400" kern="1200">
                  <a:solidFill>
                    <a:schemeClr val="lt1"/>
                  </a:solidFill>
                  <a:latin typeface="+mn-lt"/>
                  <a:ea typeface="+mn-ea"/>
                  <a:cs typeface="+mn-cs"/>
                </a:defRPr>
              </a:lvl8pPr>
              <a:lvl9pPr marL="3657600" algn="l" defTabSz="457200" rtl="0" eaLnBrk="1" latinLnBrk="0" hangingPunct="1">
                <a:defRPr sz="1400" kern="1200">
                  <a:solidFill>
                    <a:schemeClr val="lt1"/>
                  </a:solidFill>
                  <a:latin typeface="+mn-lt"/>
                  <a:ea typeface="+mn-ea"/>
                  <a:cs typeface="+mn-cs"/>
                </a:defRPr>
              </a:lvl9pPr>
            </a:lstStyle>
            <a:p>
              <a:pPr algn="ctr"/>
              <a:endParaRPr lang="en-US" sz="1235" dirty="0"/>
            </a:p>
          </p:txBody>
        </p:sp>
      </p:grpSp>
      <p:sp>
        <p:nvSpPr>
          <p:cNvPr id="8" name="Freeform: Shape 7">
            <a:extLst>
              <a:ext uri="{FF2B5EF4-FFF2-40B4-BE49-F238E27FC236}">
                <a16:creationId xmlns:a16="http://schemas.microsoft.com/office/drawing/2014/main" id="{02ACB6A3-1268-44B7-88B0-13B93A0D31EA}"/>
              </a:ext>
            </a:extLst>
          </p:cNvPr>
          <p:cNvSpPr/>
          <p:nvPr/>
        </p:nvSpPr>
        <p:spPr bwMode="auto">
          <a:xfrm>
            <a:off x="4747469" y="2524619"/>
            <a:ext cx="932329" cy="753035"/>
          </a:xfrm>
          <a:custGeom>
            <a:avLst/>
            <a:gdLst>
              <a:gd name="connsiteX0" fmla="*/ 91440 w 1056640"/>
              <a:gd name="connsiteY0" fmla="*/ 30480 h 853440"/>
              <a:gd name="connsiteX1" fmla="*/ 91440 w 1056640"/>
              <a:gd name="connsiteY1" fmla="*/ 30480 h 853440"/>
              <a:gd name="connsiteX2" fmla="*/ 71120 w 1056640"/>
              <a:gd name="connsiteY2" fmla="*/ 132080 h 853440"/>
              <a:gd name="connsiteX3" fmla="*/ 91440 w 1056640"/>
              <a:gd name="connsiteY3" fmla="*/ 518160 h 853440"/>
              <a:gd name="connsiteX4" fmla="*/ 71120 w 1056640"/>
              <a:gd name="connsiteY4" fmla="*/ 680720 h 853440"/>
              <a:gd name="connsiteX5" fmla="*/ 60960 w 1056640"/>
              <a:gd name="connsiteY5" fmla="*/ 711200 h 853440"/>
              <a:gd name="connsiteX6" fmla="*/ 0 w 1056640"/>
              <a:gd name="connsiteY6" fmla="*/ 772160 h 853440"/>
              <a:gd name="connsiteX7" fmla="*/ 40640 w 1056640"/>
              <a:gd name="connsiteY7" fmla="*/ 782320 h 853440"/>
              <a:gd name="connsiteX8" fmla="*/ 81280 w 1056640"/>
              <a:gd name="connsiteY8" fmla="*/ 772160 h 853440"/>
              <a:gd name="connsiteX9" fmla="*/ 142240 w 1056640"/>
              <a:gd name="connsiteY9" fmla="*/ 762000 h 853440"/>
              <a:gd name="connsiteX10" fmla="*/ 314960 w 1056640"/>
              <a:gd name="connsiteY10" fmla="*/ 751840 h 853440"/>
              <a:gd name="connsiteX11" fmla="*/ 345440 w 1056640"/>
              <a:gd name="connsiteY11" fmla="*/ 741680 h 853440"/>
              <a:gd name="connsiteX12" fmla="*/ 782320 w 1056640"/>
              <a:gd name="connsiteY12" fmla="*/ 751840 h 853440"/>
              <a:gd name="connsiteX13" fmla="*/ 822960 w 1056640"/>
              <a:gd name="connsiteY13" fmla="*/ 762000 h 853440"/>
              <a:gd name="connsiteX14" fmla="*/ 863600 w 1056640"/>
              <a:gd name="connsiteY14" fmla="*/ 782320 h 853440"/>
              <a:gd name="connsiteX15" fmla="*/ 955040 w 1056640"/>
              <a:gd name="connsiteY15" fmla="*/ 822960 h 853440"/>
              <a:gd name="connsiteX16" fmla="*/ 985520 w 1056640"/>
              <a:gd name="connsiteY16" fmla="*/ 853440 h 853440"/>
              <a:gd name="connsiteX17" fmla="*/ 1005840 w 1056640"/>
              <a:gd name="connsiteY17" fmla="*/ 680720 h 853440"/>
              <a:gd name="connsiteX18" fmla="*/ 1016000 w 1056640"/>
              <a:gd name="connsiteY18" fmla="*/ 619760 h 853440"/>
              <a:gd name="connsiteX19" fmla="*/ 1036320 w 1056640"/>
              <a:gd name="connsiteY19" fmla="*/ 558800 h 853440"/>
              <a:gd name="connsiteX20" fmla="*/ 1046480 w 1056640"/>
              <a:gd name="connsiteY20" fmla="*/ 477520 h 853440"/>
              <a:gd name="connsiteX21" fmla="*/ 1056640 w 1056640"/>
              <a:gd name="connsiteY21" fmla="*/ 436880 h 853440"/>
              <a:gd name="connsiteX22" fmla="*/ 1046480 w 1056640"/>
              <a:gd name="connsiteY22" fmla="*/ 284480 h 853440"/>
              <a:gd name="connsiteX23" fmla="*/ 1005840 w 1056640"/>
              <a:gd name="connsiteY23" fmla="*/ 193040 h 853440"/>
              <a:gd name="connsiteX24" fmla="*/ 955040 w 1056640"/>
              <a:gd name="connsiteY24" fmla="*/ 121920 h 853440"/>
              <a:gd name="connsiteX25" fmla="*/ 904240 w 1056640"/>
              <a:gd name="connsiteY25" fmla="*/ 81280 h 853440"/>
              <a:gd name="connsiteX26" fmla="*/ 873760 w 1056640"/>
              <a:gd name="connsiteY26" fmla="*/ 60960 h 853440"/>
              <a:gd name="connsiteX27" fmla="*/ 812800 w 1056640"/>
              <a:gd name="connsiteY27" fmla="*/ 40640 h 853440"/>
              <a:gd name="connsiteX28" fmla="*/ 599440 w 1056640"/>
              <a:gd name="connsiteY28" fmla="*/ 20320 h 853440"/>
              <a:gd name="connsiteX29" fmla="*/ 467360 w 1056640"/>
              <a:gd name="connsiteY29" fmla="*/ 10160 h 853440"/>
              <a:gd name="connsiteX30" fmla="*/ 386080 w 1056640"/>
              <a:gd name="connsiteY30" fmla="*/ 0 h 853440"/>
              <a:gd name="connsiteX31" fmla="*/ 91440 w 1056640"/>
              <a:gd name="connsiteY31" fmla="*/ 3048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6640" h="853440">
                <a:moveTo>
                  <a:pt x="91440" y="30480"/>
                </a:moveTo>
                <a:lnTo>
                  <a:pt x="91440" y="30480"/>
                </a:lnTo>
                <a:cubicBezTo>
                  <a:pt x="84667" y="64347"/>
                  <a:pt x="71942" y="97552"/>
                  <a:pt x="71120" y="132080"/>
                </a:cubicBezTo>
                <a:cubicBezTo>
                  <a:pt x="65268" y="377858"/>
                  <a:pt x="66619" y="369235"/>
                  <a:pt x="91440" y="518160"/>
                </a:cubicBezTo>
                <a:cubicBezTo>
                  <a:pt x="84667" y="572347"/>
                  <a:pt x="79637" y="626780"/>
                  <a:pt x="71120" y="680720"/>
                </a:cubicBezTo>
                <a:cubicBezTo>
                  <a:pt x="69450" y="691299"/>
                  <a:pt x="67535" y="702746"/>
                  <a:pt x="60960" y="711200"/>
                </a:cubicBezTo>
                <a:cubicBezTo>
                  <a:pt x="43317" y="733883"/>
                  <a:pt x="0" y="772160"/>
                  <a:pt x="0" y="772160"/>
                </a:cubicBezTo>
                <a:cubicBezTo>
                  <a:pt x="13547" y="775547"/>
                  <a:pt x="26676" y="782320"/>
                  <a:pt x="40640" y="782320"/>
                </a:cubicBezTo>
                <a:cubicBezTo>
                  <a:pt x="54604" y="782320"/>
                  <a:pt x="67588" y="774898"/>
                  <a:pt x="81280" y="772160"/>
                </a:cubicBezTo>
                <a:cubicBezTo>
                  <a:pt x="101480" y="768120"/>
                  <a:pt x="121717" y="763785"/>
                  <a:pt x="142240" y="762000"/>
                </a:cubicBezTo>
                <a:cubicBezTo>
                  <a:pt x="199696" y="757004"/>
                  <a:pt x="257387" y="755227"/>
                  <a:pt x="314960" y="751840"/>
                </a:cubicBezTo>
                <a:cubicBezTo>
                  <a:pt x="325120" y="748453"/>
                  <a:pt x="334730" y="741680"/>
                  <a:pt x="345440" y="741680"/>
                </a:cubicBezTo>
                <a:cubicBezTo>
                  <a:pt x="491106" y="741680"/>
                  <a:pt x="636786" y="745647"/>
                  <a:pt x="782320" y="751840"/>
                </a:cubicBezTo>
                <a:cubicBezTo>
                  <a:pt x="796271" y="752434"/>
                  <a:pt x="809885" y="757097"/>
                  <a:pt x="822960" y="762000"/>
                </a:cubicBezTo>
                <a:cubicBezTo>
                  <a:pt x="837141" y="767318"/>
                  <a:pt x="849538" y="776695"/>
                  <a:pt x="863600" y="782320"/>
                </a:cubicBezTo>
                <a:cubicBezTo>
                  <a:pt x="914718" y="802767"/>
                  <a:pt x="918953" y="792888"/>
                  <a:pt x="955040" y="822960"/>
                </a:cubicBezTo>
                <a:cubicBezTo>
                  <a:pt x="966078" y="832158"/>
                  <a:pt x="975360" y="843280"/>
                  <a:pt x="985520" y="853440"/>
                </a:cubicBezTo>
                <a:cubicBezTo>
                  <a:pt x="1012118" y="773646"/>
                  <a:pt x="988675" y="852368"/>
                  <a:pt x="1005840" y="680720"/>
                </a:cubicBezTo>
                <a:cubicBezTo>
                  <a:pt x="1007890" y="660222"/>
                  <a:pt x="1011004" y="639745"/>
                  <a:pt x="1016000" y="619760"/>
                </a:cubicBezTo>
                <a:cubicBezTo>
                  <a:pt x="1021195" y="598980"/>
                  <a:pt x="1036320" y="558800"/>
                  <a:pt x="1036320" y="558800"/>
                </a:cubicBezTo>
                <a:cubicBezTo>
                  <a:pt x="1039707" y="531707"/>
                  <a:pt x="1041991" y="504453"/>
                  <a:pt x="1046480" y="477520"/>
                </a:cubicBezTo>
                <a:cubicBezTo>
                  <a:pt x="1048776" y="463746"/>
                  <a:pt x="1056640" y="450844"/>
                  <a:pt x="1056640" y="436880"/>
                </a:cubicBezTo>
                <a:cubicBezTo>
                  <a:pt x="1056640" y="385967"/>
                  <a:pt x="1053680" y="334881"/>
                  <a:pt x="1046480" y="284480"/>
                </a:cubicBezTo>
                <a:cubicBezTo>
                  <a:pt x="1038033" y="225349"/>
                  <a:pt x="1029071" y="233695"/>
                  <a:pt x="1005840" y="193040"/>
                </a:cubicBezTo>
                <a:cubicBezTo>
                  <a:pt x="970179" y="130633"/>
                  <a:pt x="1004687" y="171567"/>
                  <a:pt x="955040" y="121920"/>
                </a:cubicBezTo>
                <a:cubicBezTo>
                  <a:pt x="937746" y="70039"/>
                  <a:pt x="958814" y="104669"/>
                  <a:pt x="904240" y="81280"/>
                </a:cubicBezTo>
                <a:cubicBezTo>
                  <a:pt x="893017" y="76470"/>
                  <a:pt x="884918" y="65919"/>
                  <a:pt x="873760" y="60960"/>
                </a:cubicBezTo>
                <a:cubicBezTo>
                  <a:pt x="854187" y="52261"/>
                  <a:pt x="833120" y="47413"/>
                  <a:pt x="812800" y="40640"/>
                </a:cubicBezTo>
                <a:cubicBezTo>
                  <a:pt x="723267" y="10796"/>
                  <a:pt x="799466" y="33225"/>
                  <a:pt x="599440" y="20320"/>
                </a:cubicBezTo>
                <a:cubicBezTo>
                  <a:pt x="555375" y="17477"/>
                  <a:pt x="511318" y="14346"/>
                  <a:pt x="467360" y="10160"/>
                </a:cubicBezTo>
                <a:cubicBezTo>
                  <a:pt x="440179" y="7571"/>
                  <a:pt x="413173" y="3387"/>
                  <a:pt x="386080" y="0"/>
                </a:cubicBezTo>
                <a:cubicBezTo>
                  <a:pt x="144834" y="10489"/>
                  <a:pt x="140547" y="25400"/>
                  <a:pt x="91440" y="30480"/>
                </a:cubicBezTo>
                <a:close/>
              </a:path>
            </a:pathLst>
          </a:custGeom>
          <a:no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a:lstStyle>
          <a:p>
            <a:pPr algn="r" defTabSz="806867"/>
            <a:endParaRPr lang="en-US" sz="1235" i="1">
              <a:solidFill>
                <a:schemeClr val="bg1"/>
              </a:solidFill>
              <a:latin typeface="Arial" charset="0"/>
            </a:endParaRPr>
          </a:p>
        </p:txBody>
      </p:sp>
    </p:spTree>
    <p:extLst>
      <p:ext uri="{BB962C8B-B14F-4D97-AF65-F5344CB8AC3E}">
        <p14:creationId xmlns:p14="http://schemas.microsoft.com/office/powerpoint/2010/main" val="394377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389777" y="42559"/>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400" b="1" dirty="0">
                <a:solidFill>
                  <a:schemeClr val="bg1">
                    <a:lumMod val="85000"/>
                  </a:schemeClr>
                </a:solidFill>
                <a:ea typeface="MS PGothic" pitchFamily="34" charset="-128"/>
              </a:rPr>
              <a:t> </a:t>
            </a:r>
            <a:r>
              <a:rPr lang="en-US" sz="2800" b="1" dirty="0">
                <a:solidFill>
                  <a:schemeClr val="bg1"/>
                </a:solidFill>
                <a:ea typeface="MS PGothic" pitchFamily="34" charset="-128"/>
              </a:rPr>
              <a:t>Overall Procurement</a:t>
            </a:r>
            <a:r>
              <a:rPr lang="en-US" sz="2400" b="1" dirty="0">
                <a:solidFill>
                  <a:schemeClr val="bg1"/>
                </a:solidFill>
                <a:ea typeface="MS PGothic" pitchFamily="34" charset="-128"/>
              </a:rPr>
              <a:t> </a:t>
            </a:r>
            <a:r>
              <a:rPr lang="en-US" sz="2800" b="1" dirty="0">
                <a:solidFill>
                  <a:schemeClr val="bg1"/>
                </a:solidFill>
                <a:ea typeface="MS PGothic" pitchFamily="34" charset="-128"/>
              </a:rPr>
              <a:t>Approach</a:t>
            </a:r>
            <a:endParaRPr lang="en-US" sz="2400" b="1" dirty="0">
              <a:solidFill>
                <a:schemeClr val="bg1"/>
              </a:solidFill>
              <a:ea typeface="MS PGothic" pitchFamily="34" charset="-128"/>
            </a:endParaRPr>
          </a:p>
        </p:txBody>
      </p:sp>
      <p:sp>
        <p:nvSpPr>
          <p:cNvPr id="4" name="Rectangle 3"/>
          <p:cNvSpPr/>
          <p:nvPr/>
        </p:nvSpPr>
        <p:spPr bwMode="auto">
          <a:xfrm>
            <a:off x="8515779" y="5511342"/>
            <a:ext cx="2291750" cy="34097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i="1" dirty="0">
                <a:latin typeface="Arial" charset="0"/>
              </a:rPr>
              <a:t>n=11</a:t>
            </a:r>
          </a:p>
        </p:txBody>
      </p:sp>
      <p:pic>
        <p:nvPicPr>
          <p:cNvPr id="6" name="Content Placeholder 5">
            <a:extLst>
              <a:ext uri="{FF2B5EF4-FFF2-40B4-BE49-F238E27FC236}">
                <a16:creationId xmlns:a16="http://schemas.microsoft.com/office/drawing/2014/main" id="{B7CE742B-624E-4FFF-BB3E-30CEC344DE78}"/>
              </a:ext>
            </a:extLst>
          </p:cNvPr>
          <p:cNvPicPr>
            <a:picLocks noGrp="1" noChangeAspect="1"/>
          </p:cNvPicPr>
          <p:nvPr>
            <p:ph idx="1"/>
          </p:nvPr>
        </p:nvPicPr>
        <p:blipFill>
          <a:blip r:embed="rId3"/>
          <a:stretch>
            <a:fillRect/>
          </a:stretch>
        </p:blipFill>
        <p:spPr>
          <a:xfrm>
            <a:off x="1491272" y="1714150"/>
            <a:ext cx="9362258" cy="3797192"/>
          </a:xfrm>
          <a:prstGeom prst="rect">
            <a:avLst/>
          </a:prstGeom>
        </p:spPr>
      </p:pic>
      <p:sp>
        <p:nvSpPr>
          <p:cNvPr id="9" name="TextBox 8">
            <a:extLst>
              <a:ext uri="{FF2B5EF4-FFF2-40B4-BE49-F238E27FC236}">
                <a16:creationId xmlns:a16="http://schemas.microsoft.com/office/drawing/2014/main" id="{6D450441-C0C4-47F4-815C-CA5A867C1837}"/>
              </a:ext>
            </a:extLst>
          </p:cNvPr>
          <p:cNvSpPr txBox="1"/>
          <p:nvPr/>
        </p:nvSpPr>
        <p:spPr>
          <a:xfrm>
            <a:off x="5078771" y="5507988"/>
            <a:ext cx="2187260" cy="338554"/>
          </a:xfrm>
          <a:prstGeom prst="rect">
            <a:avLst/>
          </a:prstGeom>
          <a:noFill/>
        </p:spPr>
        <p:txBody>
          <a:bodyPr wrap="square" rtlCol="0">
            <a:spAutoFit/>
          </a:bodyPr>
          <a:lstStyle/>
          <a:p>
            <a:r>
              <a:rPr lang="en-US" sz="1600" dirty="0">
                <a:solidFill>
                  <a:schemeClr val="bg1">
                    <a:lumMod val="50000"/>
                  </a:schemeClr>
                </a:solidFill>
              </a:rPr>
              <a:t>(Operate-Transfer)</a:t>
            </a:r>
          </a:p>
        </p:txBody>
      </p:sp>
    </p:spTree>
    <p:extLst>
      <p:ext uri="{BB962C8B-B14F-4D97-AF65-F5344CB8AC3E}">
        <p14:creationId xmlns:p14="http://schemas.microsoft.com/office/powerpoint/2010/main" val="218764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389777" y="42559"/>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Contract Types and Method of Award</a:t>
            </a:r>
          </a:p>
        </p:txBody>
      </p:sp>
      <p:sp>
        <p:nvSpPr>
          <p:cNvPr id="8" name="Rectangle 7"/>
          <p:cNvSpPr/>
          <p:nvPr/>
        </p:nvSpPr>
        <p:spPr bwMode="auto">
          <a:xfrm>
            <a:off x="7730266" y="5783094"/>
            <a:ext cx="1896893" cy="5058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i="1" dirty="0">
              <a:latin typeface="Arial" charset="0"/>
            </a:endParaRPr>
          </a:p>
        </p:txBody>
      </p:sp>
      <p:sp>
        <p:nvSpPr>
          <p:cNvPr id="2" name="Content Placeholder 1"/>
          <p:cNvSpPr>
            <a:spLocks noGrp="1"/>
          </p:cNvSpPr>
          <p:nvPr>
            <p:ph idx="1"/>
          </p:nvPr>
        </p:nvSpPr>
        <p:spPr>
          <a:xfrm>
            <a:off x="848139" y="1295400"/>
            <a:ext cx="9872870" cy="5562600"/>
          </a:xfrm>
        </p:spPr>
        <p:txBody>
          <a:bodyPr/>
          <a:lstStyle/>
          <a:p>
            <a:r>
              <a:rPr lang="en-US" sz="2200" b="1" dirty="0"/>
              <a:t>Contract Types</a:t>
            </a:r>
          </a:p>
          <a:p>
            <a:pPr lvl="1"/>
            <a:r>
              <a:rPr lang="en-US" sz="2200" dirty="0"/>
              <a:t>Most  agencies are using </a:t>
            </a:r>
            <a:r>
              <a:rPr lang="en-US" sz="2200" b="1" dirty="0"/>
              <a:t>firm fixed-price contracting </a:t>
            </a:r>
            <a:r>
              <a:rPr lang="en-US" sz="2200" dirty="0"/>
              <a:t>(for base tasks)</a:t>
            </a:r>
          </a:p>
          <a:p>
            <a:pPr lvl="1"/>
            <a:r>
              <a:rPr lang="en-US" sz="2200" b="1" dirty="0"/>
              <a:t>T&amp;M (Time &amp; Materials) </a:t>
            </a:r>
            <a:r>
              <a:rPr lang="en-US" sz="2200" dirty="0"/>
              <a:t>is next most frequently used</a:t>
            </a:r>
          </a:p>
          <a:p>
            <a:pPr lvl="1"/>
            <a:r>
              <a:rPr lang="en-US" sz="2200" dirty="0"/>
              <a:t>Optional tasks tend to be done using a T&amp;M approach</a:t>
            </a:r>
            <a:br>
              <a:rPr lang="en-US" sz="2200" dirty="0"/>
            </a:br>
            <a:endParaRPr lang="en-US" sz="2200" dirty="0"/>
          </a:p>
          <a:p>
            <a:pPr>
              <a:spcBef>
                <a:spcPts val="1200"/>
              </a:spcBef>
            </a:pPr>
            <a:r>
              <a:rPr lang="en-US" sz="2200" b="1" dirty="0"/>
              <a:t>Method of Award</a:t>
            </a:r>
          </a:p>
          <a:p>
            <a:pPr lvl="1"/>
            <a:r>
              <a:rPr lang="en-US" sz="2200" dirty="0"/>
              <a:t>Most agencies appear to be able to use </a:t>
            </a:r>
            <a:r>
              <a:rPr lang="en-US" sz="2200" b="1" dirty="0"/>
              <a:t>both qualifications and cost factors </a:t>
            </a:r>
            <a:r>
              <a:rPr lang="en-US" sz="2200" dirty="0"/>
              <a:t>in selecting contractors</a:t>
            </a:r>
          </a:p>
          <a:p>
            <a:pPr lvl="1"/>
            <a:r>
              <a:rPr lang="en-US" sz="2200" dirty="0"/>
              <a:t>One agency used a sole-source method of award to bring on a contractor</a:t>
            </a:r>
          </a:p>
          <a:p>
            <a:pPr marL="384048" lvl="1" indent="0">
              <a:buNone/>
            </a:pPr>
            <a:endParaRPr lang="en-US" sz="1800" dirty="0"/>
          </a:p>
          <a:p>
            <a:pPr marL="384048" lvl="1" indent="0">
              <a:buNone/>
            </a:pPr>
            <a:endParaRPr lang="en-US" sz="1800" dirty="0"/>
          </a:p>
          <a:p>
            <a:pPr lvl="1"/>
            <a:endParaRPr lang="en-US" dirty="0"/>
          </a:p>
        </p:txBody>
      </p:sp>
    </p:spTree>
    <p:extLst>
      <p:ext uri="{BB962C8B-B14F-4D97-AF65-F5344CB8AC3E}">
        <p14:creationId xmlns:p14="http://schemas.microsoft.com/office/powerpoint/2010/main" val="358614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099845" y="5474"/>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Procurement Process Observations</a:t>
            </a: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1192696" y="1248408"/>
            <a:ext cx="9581321" cy="5219095"/>
          </a:xfrm>
        </p:spPr>
        <p:txBody>
          <a:bodyPr/>
          <a:lstStyle/>
          <a:p>
            <a:r>
              <a:rPr lang="en-US" sz="2200" b="1" dirty="0"/>
              <a:t>Limitations of the procurement process</a:t>
            </a:r>
            <a:endParaRPr lang="en-US" sz="2200" dirty="0"/>
          </a:p>
          <a:p>
            <a:pPr lvl="1"/>
            <a:r>
              <a:rPr lang="en-US" sz="2200" dirty="0"/>
              <a:t>Low-bid source selection requirements or agency policies</a:t>
            </a:r>
          </a:p>
          <a:p>
            <a:pPr lvl="1"/>
            <a:r>
              <a:rPr lang="en-US" sz="2200" dirty="0"/>
              <a:t>Traditional procurement mechanisms used by DOT’s are not well-suited for CV deployment</a:t>
            </a:r>
          </a:p>
          <a:p>
            <a:pPr lvl="1"/>
            <a:r>
              <a:rPr lang="en-US" sz="2200" dirty="0"/>
              <a:t>Procurement process takes too much time</a:t>
            </a:r>
          </a:p>
          <a:p>
            <a:pPr>
              <a:spcBef>
                <a:spcPts val="1800"/>
              </a:spcBef>
            </a:pPr>
            <a:r>
              <a:rPr lang="en-US" sz="2200" b="1" dirty="0"/>
              <a:t>About</a:t>
            </a:r>
            <a:r>
              <a:rPr lang="en-US" sz="2200" dirty="0"/>
              <a:t> </a:t>
            </a:r>
            <a:r>
              <a:rPr lang="en-US" sz="2200" b="1" dirty="0"/>
              <a:t>half the interviewees felt that new procurement business processes or practices were required </a:t>
            </a:r>
            <a:r>
              <a:rPr lang="en-US" sz="2200" dirty="0"/>
              <a:t>to facilitate CV procurement</a:t>
            </a:r>
          </a:p>
          <a:p>
            <a:pPr>
              <a:spcBef>
                <a:spcPts val="1800"/>
              </a:spcBef>
              <a:spcAft>
                <a:spcPts val="600"/>
              </a:spcAft>
            </a:pPr>
            <a:r>
              <a:rPr lang="en-US" sz="2200" b="1" dirty="0"/>
              <a:t>Others felt that the existing processes were adequate</a:t>
            </a:r>
            <a:r>
              <a:rPr lang="en-US" sz="2200" dirty="0"/>
              <a:t>, but more experience with CV procurement is needed to better utilize them</a:t>
            </a:r>
          </a:p>
          <a:p>
            <a:pPr marL="1536700" indent="0">
              <a:buNone/>
            </a:pPr>
            <a:r>
              <a:rPr lang="en-US" sz="2200" b="1" dirty="0"/>
              <a:t>Key finding:  different procurement approaches </a:t>
            </a:r>
            <a:r>
              <a:rPr lang="en-US" sz="2200" dirty="0"/>
              <a:t>and processes</a:t>
            </a:r>
            <a:r>
              <a:rPr lang="en-US" sz="2200" b="1" dirty="0"/>
              <a:t> have been successfully used for purchasing CV </a:t>
            </a:r>
            <a:r>
              <a:rPr lang="en-US" sz="2200" dirty="0"/>
              <a:t>equipment, systems, and services</a:t>
            </a:r>
            <a:endParaRPr lang="en-US" sz="2200" b="1" dirty="0"/>
          </a:p>
          <a:p>
            <a:pPr marL="384048" lvl="1" indent="0">
              <a:buNone/>
            </a:pPr>
            <a:endParaRPr lang="en-US" sz="2000" b="1" dirty="0"/>
          </a:p>
          <a:p>
            <a:pPr lvl="1"/>
            <a:endParaRPr lang="en-US" sz="2000" dirty="0"/>
          </a:p>
        </p:txBody>
      </p:sp>
      <p:pic>
        <p:nvPicPr>
          <p:cNvPr id="5" name="Graphic 4" descr="Magnifying glass">
            <a:extLst>
              <a:ext uri="{FF2B5EF4-FFF2-40B4-BE49-F238E27FC236}">
                <a16:creationId xmlns:a16="http://schemas.microsoft.com/office/drawing/2014/main" id="{ABEFFD15-EF30-4725-88EC-3328A56471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8526" y="147967"/>
            <a:ext cx="815452" cy="815452"/>
          </a:xfrm>
          <a:prstGeom prst="rect">
            <a:avLst/>
          </a:prstGeom>
        </p:spPr>
      </p:pic>
      <p:pic>
        <p:nvPicPr>
          <p:cNvPr id="3" name="Graphic 2" descr="Key">
            <a:extLst>
              <a:ext uri="{FF2B5EF4-FFF2-40B4-BE49-F238E27FC236}">
                <a16:creationId xmlns:a16="http://schemas.microsoft.com/office/drawing/2014/main" id="{E696824D-731E-45BF-A2A1-7390944B680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3959" y="5160673"/>
            <a:ext cx="914400" cy="914400"/>
          </a:xfrm>
          <a:prstGeom prst="rect">
            <a:avLst/>
          </a:prstGeom>
        </p:spPr>
      </p:pic>
    </p:spTree>
    <p:extLst>
      <p:ext uri="{BB962C8B-B14F-4D97-AF65-F5344CB8AC3E}">
        <p14:creationId xmlns:p14="http://schemas.microsoft.com/office/powerpoint/2010/main" val="37864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389777" y="42559"/>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Overall Observations</a:t>
            </a: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1285461" y="1484243"/>
            <a:ext cx="10084904" cy="5373757"/>
          </a:xfrm>
        </p:spPr>
        <p:txBody>
          <a:bodyPr/>
          <a:lstStyle/>
          <a:p>
            <a:r>
              <a:rPr lang="en-US" sz="2200" b="1" dirty="0"/>
              <a:t>Contractor roles vary, but DOTs are giving them a lot of responsibility</a:t>
            </a:r>
          </a:p>
          <a:p>
            <a:pPr lvl="1"/>
            <a:r>
              <a:rPr lang="en-US" sz="2200" dirty="0"/>
              <a:t>Several DOTs have design-build (-transfer) or (–operate-transfer) contracts with contractors</a:t>
            </a:r>
          </a:p>
          <a:p>
            <a:pPr lvl="1"/>
            <a:r>
              <a:rPr lang="en-US" sz="2200" dirty="0"/>
              <a:t>Several DOTs are using traditional design – bid – build approach</a:t>
            </a:r>
          </a:p>
          <a:p>
            <a:pPr lvl="1"/>
            <a:r>
              <a:rPr lang="en-US" sz="2200" dirty="0"/>
              <a:t>Some DOTs have used both of these approaches for CV projects</a:t>
            </a:r>
          </a:p>
          <a:p>
            <a:pPr lvl="1"/>
            <a:r>
              <a:rPr lang="en-US" sz="2200" dirty="0"/>
              <a:t>Agencies are using contractor/consultants to perform or assist with project planning, project specifications, and oversight (systems manager roles) as well as for systems integration role</a:t>
            </a:r>
          </a:p>
          <a:p>
            <a:pPr>
              <a:spcBef>
                <a:spcPts val="1200"/>
              </a:spcBef>
            </a:pPr>
            <a:r>
              <a:rPr lang="en-US" sz="2200" b="1" dirty="0"/>
              <a:t>Several agencies partnered with universities</a:t>
            </a:r>
          </a:p>
          <a:p>
            <a:pPr>
              <a:spcBef>
                <a:spcPts val="1200"/>
              </a:spcBef>
            </a:pPr>
            <a:r>
              <a:rPr lang="en-US" sz="2200" b="1" dirty="0"/>
              <a:t>Many agencies still do not have direct experience with CV procurements</a:t>
            </a:r>
          </a:p>
          <a:p>
            <a:pPr lvl="2"/>
            <a:endParaRPr lang="en-US" sz="2200" dirty="0"/>
          </a:p>
          <a:p>
            <a:pPr marL="384048" lvl="1" indent="0">
              <a:buNone/>
            </a:pPr>
            <a:endParaRPr lang="en-US" sz="2200" dirty="0"/>
          </a:p>
        </p:txBody>
      </p:sp>
      <p:pic>
        <p:nvPicPr>
          <p:cNvPr id="4" name="Graphic 3" descr="Magnifying glass">
            <a:extLst>
              <a:ext uri="{FF2B5EF4-FFF2-40B4-BE49-F238E27FC236}">
                <a16:creationId xmlns:a16="http://schemas.microsoft.com/office/drawing/2014/main" id="{7DCE232E-F12F-450B-82E3-4995E70A97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6295" y="185052"/>
            <a:ext cx="815452" cy="815452"/>
          </a:xfrm>
          <a:prstGeom prst="rect">
            <a:avLst/>
          </a:prstGeom>
        </p:spPr>
      </p:pic>
    </p:spTree>
    <p:extLst>
      <p:ext uri="{BB962C8B-B14F-4D97-AF65-F5344CB8AC3E}">
        <p14:creationId xmlns:p14="http://schemas.microsoft.com/office/powerpoint/2010/main" val="423359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CF4FEAD-57D4-4E75-9F14-70B7364EAB0F}"/>
              </a:ext>
            </a:extLst>
          </p:cNvPr>
          <p:cNvSpPr/>
          <p:nvPr/>
        </p:nvSpPr>
        <p:spPr bwMode="auto">
          <a:xfrm>
            <a:off x="1917405" y="3955312"/>
            <a:ext cx="8048846" cy="156298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en-US" i="1">
              <a:solidFill>
                <a:schemeClr val="bg1"/>
              </a:solidFill>
              <a:latin typeface="Arial" charset="0"/>
            </a:endParaRPr>
          </a:p>
        </p:txBody>
      </p:sp>
      <p:sp>
        <p:nvSpPr>
          <p:cNvPr id="91" name="Title 41"/>
          <p:cNvSpPr txBox="1">
            <a:spLocks/>
          </p:cNvSpPr>
          <p:nvPr/>
        </p:nvSpPr>
        <p:spPr>
          <a:xfrm>
            <a:off x="1389777" y="42559"/>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Observed Trends</a:t>
            </a: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2122926" y="4138961"/>
            <a:ext cx="8545074" cy="1615514"/>
          </a:xfrm>
        </p:spPr>
        <p:txBody>
          <a:bodyPr/>
          <a:lstStyle/>
          <a:p>
            <a:r>
              <a:rPr lang="en-US" sz="2000" dirty="0"/>
              <a:t>Scope Expanding from SPaT/MAP only to Multiple Applications</a:t>
            </a:r>
          </a:p>
          <a:p>
            <a:r>
              <a:rPr lang="en-US" sz="2000" dirty="0"/>
              <a:t>Increasing Use of Design-Build-Operate-Transfer Approach</a:t>
            </a:r>
          </a:p>
          <a:p>
            <a:r>
              <a:rPr lang="en-US" sz="2000" dirty="0"/>
              <a:t>Increasing Use of Agile Development Methods </a:t>
            </a:r>
            <a:endParaRPr lang="en-US" sz="1800" dirty="0"/>
          </a:p>
        </p:txBody>
      </p:sp>
      <p:sp>
        <p:nvSpPr>
          <p:cNvPr id="4" name="Rectangle: Rounded Corners 3">
            <a:extLst>
              <a:ext uri="{FF2B5EF4-FFF2-40B4-BE49-F238E27FC236}">
                <a16:creationId xmlns:a16="http://schemas.microsoft.com/office/drawing/2014/main" id="{EA9E8EB0-E772-44EF-A911-26CAEC7D49E1}"/>
              </a:ext>
            </a:extLst>
          </p:cNvPr>
          <p:cNvSpPr/>
          <p:nvPr/>
        </p:nvSpPr>
        <p:spPr bwMode="auto">
          <a:xfrm>
            <a:off x="5839038" y="2868687"/>
            <a:ext cx="1391114" cy="72301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800" b="1" dirty="0">
                <a:solidFill>
                  <a:schemeClr val="tx1"/>
                </a:solidFill>
                <a:latin typeface="Arial" charset="0"/>
              </a:rPr>
              <a:t>Larger </a:t>
            </a:r>
          </a:p>
          <a:p>
            <a:pPr algn="ctr"/>
            <a:r>
              <a:rPr lang="en-US" sz="1800" b="1" dirty="0">
                <a:solidFill>
                  <a:schemeClr val="tx1"/>
                </a:solidFill>
                <a:latin typeface="Arial" charset="0"/>
              </a:rPr>
              <a:t>Projects</a:t>
            </a:r>
          </a:p>
        </p:txBody>
      </p:sp>
      <p:sp>
        <p:nvSpPr>
          <p:cNvPr id="5" name="Rectangle: Rounded Corners 4">
            <a:extLst>
              <a:ext uri="{FF2B5EF4-FFF2-40B4-BE49-F238E27FC236}">
                <a16:creationId xmlns:a16="http://schemas.microsoft.com/office/drawing/2014/main" id="{F430C8D2-AF6A-4856-94C4-57FB5AEAA9B4}"/>
              </a:ext>
            </a:extLst>
          </p:cNvPr>
          <p:cNvSpPr/>
          <p:nvPr/>
        </p:nvSpPr>
        <p:spPr bwMode="auto">
          <a:xfrm>
            <a:off x="3834804" y="2847423"/>
            <a:ext cx="1265273" cy="74427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a:t>Smaller Projects</a:t>
            </a:r>
          </a:p>
        </p:txBody>
      </p:sp>
      <p:sp>
        <p:nvSpPr>
          <p:cNvPr id="7" name="Arrow: Right 6">
            <a:extLst>
              <a:ext uri="{FF2B5EF4-FFF2-40B4-BE49-F238E27FC236}">
                <a16:creationId xmlns:a16="http://schemas.microsoft.com/office/drawing/2014/main" id="{4B83B245-61B4-4936-90EE-373E57A6DDBE}"/>
              </a:ext>
            </a:extLst>
          </p:cNvPr>
          <p:cNvSpPr/>
          <p:nvPr/>
        </p:nvSpPr>
        <p:spPr bwMode="auto">
          <a:xfrm>
            <a:off x="5100076" y="3091973"/>
            <a:ext cx="738962" cy="202017"/>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r"/>
            <a:endParaRPr lang="en-US" i="1">
              <a:solidFill>
                <a:schemeClr val="bg1"/>
              </a:solidFill>
              <a:latin typeface="Arial" charset="0"/>
            </a:endParaRPr>
          </a:p>
        </p:txBody>
      </p:sp>
      <p:sp>
        <p:nvSpPr>
          <p:cNvPr id="9" name="Rectangle: Rounded Corners 8">
            <a:extLst>
              <a:ext uri="{FF2B5EF4-FFF2-40B4-BE49-F238E27FC236}">
                <a16:creationId xmlns:a16="http://schemas.microsoft.com/office/drawing/2014/main" id="{DE5E00CE-B140-47E2-A621-711CB1CF9F0A}"/>
              </a:ext>
            </a:extLst>
          </p:cNvPr>
          <p:cNvSpPr/>
          <p:nvPr/>
        </p:nvSpPr>
        <p:spPr bwMode="auto">
          <a:xfrm>
            <a:off x="5839038" y="1598413"/>
            <a:ext cx="1703389" cy="72301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800" b="1" dirty="0">
                <a:solidFill>
                  <a:schemeClr val="tx1"/>
                </a:solidFill>
                <a:latin typeface="Arial" charset="0"/>
              </a:rPr>
              <a:t>Mainstream </a:t>
            </a:r>
          </a:p>
          <a:p>
            <a:pPr algn="ctr"/>
            <a:r>
              <a:rPr lang="en-US" sz="1800" b="1" dirty="0">
                <a:solidFill>
                  <a:schemeClr val="tx1"/>
                </a:solidFill>
                <a:latin typeface="Arial" charset="0"/>
              </a:rPr>
              <a:t>Deployment</a:t>
            </a:r>
          </a:p>
        </p:txBody>
      </p:sp>
      <p:sp>
        <p:nvSpPr>
          <p:cNvPr id="10" name="Rectangle: Rounded Corners 9">
            <a:extLst>
              <a:ext uri="{FF2B5EF4-FFF2-40B4-BE49-F238E27FC236}">
                <a16:creationId xmlns:a16="http://schemas.microsoft.com/office/drawing/2014/main" id="{32D630A9-78F9-4002-A96B-9E5B2B23784D}"/>
              </a:ext>
            </a:extLst>
          </p:cNvPr>
          <p:cNvSpPr/>
          <p:nvPr/>
        </p:nvSpPr>
        <p:spPr bwMode="auto">
          <a:xfrm>
            <a:off x="3834804" y="1577149"/>
            <a:ext cx="1265273" cy="853502"/>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a:t>Research</a:t>
            </a:r>
          </a:p>
          <a:p>
            <a:pPr algn="ctr"/>
            <a:r>
              <a:rPr lang="en-US" sz="1600" dirty="0"/>
              <a:t> and </a:t>
            </a:r>
          </a:p>
          <a:p>
            <a:pPr algn="ctr"/>
            <a:r>
              <a:rPr lang="en-US" sz="1600" dirty="0"/>
              <a:t>Testing</a:t>
            </a:r>
            <a:endParaRPr lang="en-US" i="1" dirty="0">
              <a:solidFill>
                <a:schemeClr val="bg1"/>
              </a:solidFill>
              <a:latin typeface="Arial" charset="0"/>
            </a:endParaRPr>
          </a:p>
        </p:txBody>
      </p:sp>
      <p:sp>
        <p:nvSpPr>
          <p:cNvPr id="11" name="Arrow: Right 10">
            <a:extLst>
              <a:ext uri="{FF2B5EF4-FFF2-40B4-BE49-F238E27FC236}">
                <a16:creationId xmlns:a16="http://schemas.microsoft.com/office/drawing/2014/main" id="{FA9C2172-734C-4DA7-BDF2-5EB594840F27}"/>
              </a:ext>
            </a:extLst>
          </p:cNvPr>
          <p:cNvSpPr/>
          <p:nvPr/>
        </p:nvSpPr>
        <p:spPr bwMode="auto">
          <a:xfrm>
            <a:off x="5100076" y="1821699"/>
            <a:ext cx="738962" cy="202017"/>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r"/>
            <a:endParaRPr lang="en-US" i="1">
              <a:solidFill>
                <a:schemeClr val="bg1"/>
              </a:solidFill>
              <a:latin typeface="Arial" charset="0"/>
            </a:endParaRPr>
          </a:p>
        </p:txBody>
      </p:sp>
      <p:pic>
        <p:nvPicPr>
          <p:cNvPr id="3" name="Graphic 2" descr="Upward trend">
            <a:extLst>
              <a:ext uri="{FF2B5EF4-FFF2-40B4-BE49-F238E27FC236}">
                <a16:creationId xmlns:a16="http://schemas.microsoft.com/office/drawing/2014/main" id="{E3637D27-A1A5-4EEA-85FE-00DA1F7E5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5516" y="56966"/>
            <a:ext cx="914400" cy="914400"/>
          </a:xfrm>
          <a:prstGeom prst="rect">
            <a:avLst/>
          </a:prstGeom>
        </p:spPr>
      </p:pic>
    </p:spTree>
    <p:extLst>
      <p:ext uri="{BB962C8B-B14F-4D97-AF65-F5344CB8AC3E}">
        <p14:creationId xmlns:p14="http://schemas.microsoft.com/office/powerpoint/2010/main" val="77615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41"/>
          <p:cNvSpPr txBox="1">
            <a:spLocks/>
          </p:cNvSpPr>
          <p:nvPr/>
        </p:nvSpPr>
        <p:spPr>
          <a:xfrm>
            <a:off x="1389777" y="42559"/>
            <a:ext cx="8271877" cy="110044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lumMod val="85000"/>
                  </a:schemeClr>
                </a:solidFill>
                <a:ea typeface="MS PGothic" pitchFamily="34" charset="-128"/>
              </a:rPr>
              <a:t>CV Procurement Analysis</a:t>
            </a:r>
          </a:p>
          <a:p>
            <a:r>
              <a:rPr lang="en-US" sz="2800" b="1" dirty="0">
                <a:solidFill>
                  <a:schemeClr val="bg1"/>
                </a:solidFill>
                <a:ea typeface="MS PGothic" pitchFamily="34" charset="-128"/>
              </a:rPr>
              <a:t>Procurement Challenges Faced</a:t>
            </a:r>
          </a:p>
        </p:txBody>
      </p:sp>
      <p:sp>
        <p:nvSpPr>
          <p:cNvPr id="6" name="Content Placeholder 5">
            <a:extLst>
              <a:ext uri="{FF2B5EF4-FFF2-40B4-BE49-F238E27FC236}">
                <a16:creationId xmlns:a16="http://schemas.microsoft.com/office/drawing/2014/main" id="{7EDEDEA5-021C-4C46-BAC9-63BC6BAB026D}"/>
              </a:ext>
            </a:extLst>
          </p:cNvPr>
          <p:cNvSpPr>
            <a:spLocks noGrp="1"/>
          </p:cNvSpPr>
          <p:nvPr>
            <p:ph idx="1"/>
          </p:nvPr>
        </p:nvSpPr>
        <p:spPr>
          <a:xfrm>
            <a:off x="1073426" y="1279418"/>
            <a:ext cx="9740348" cy="5256178"/>
          </a:xfrm>
        </p:spPr>
        <p:txBody>
          <a:bodyPr/>
          <a:lstStyle/>
          <a:p>
            <a:r>
              <a:rPr lang="en-US" sz="2200" b="1" dirty="0"/>
              <a:t>Growing pains of a young market</a:t>
            </a:r>
            <a:endParaRPr lang="en-US" sz="2200" dirty="0"/>
          </a:p>
          <a:p>
            <a:pPr lvl="1"/>
            <a:r>
              <a:rPr lang="en-US" sz="2200" dirty="0"/>
              <a:t>Robust, mature marketplace still isn’t there today</a:t>
            </a:r>
          </a:p>
          <a:p>
            <a:pPr lvl="2"/>
            <a:r>
              <a:rPr lang="en-US" sz="2200" dirty="0"/>
              <a:t>Very low market penetration for infrastructure and vehicle equipment</a:t>
            </a:r>
          </a:p>
          <a:p>
            <a:pPr lvl="1"/>
            <a:r>
              <a:rPr lang="en-US" sz="2200" dirty="0"/>
              <a:t>Vendors are still fine tuning equipment and software and </a:t>
            </a:r>
            <a:r>
              <a:rPr lang="en-US" sz="2200" b="1" dirty="0"/>
              <a:t>working interoperability issues </a:t>
            </a:r>
            <a:r>
              <a:rPr lang="en-US" sz="2200" dirty="0"/>
              <a:t>associated with deployment</a:t>
            </a:r>
          </a:p>
          <a:p>
            <a:pPr lvl="1"/>
            <a:r>
              <a:rPr lang="en-US" sz="2200" b="1" dirty="0"/>
              <a:t>Standards</a:t>
            </a:r>
            <a:r>
              <a:rPr lang="en-US" sz="2200" dirty="0"/>
              <a:t> and </a:t>
            </a:r>
            <a:r>
              <a:rPr lang="en-US" sz="2200" b="1" dirty="0"/>
              <a:t>technology</a:t>
            </a:r>
            <a:r>
              <a:rPr lang="en-US" sz="2200" dirty="0"/>
              <a:t> are </a:t>
            </a:r>
            <a:r>
              <a:rPr lang="en-US" sz="2200" b="1" dirty="0"/>
              <a:t>still evolving</a:t>
            </a:r>
          </a:p>
          <a:p>
            <a:pPr lvl="1"/>
            <a:r>
              <a:rPr lang="en-US" sz="2200" dirty="0"/>
              <a:t>Not yet ready for high volume production of devices</a:t>
            </a:r>
          </a:p>
          <a:p>
            <a:pPr>
              <a:spcBef>
                <a:spcPts val="1200"/>
              </a:spcBef>
            </a:pPr>
            <a:r>
              <a:rPr lang="en-US" sz="2200" b="1" dirty="0"/>
              <a:t>Communication problems </a:t>
            </a:r>
            <a:r>
              <a:rPr lang="en-US" sz="2200" dirty="0"/>
              <a:t>with procurement staff</a:t>
            </a:r>
          </a:p>
          <a:p>
            <a:pPr>
              <a:spcBef>
                <a:spcPts val="1200"/>
              </a:spcBef>
            </a:pPr>
            <a:r>
              <a:rPr lang="en-US" sz="2200" dirty="0"/>
              <a:t>Understanding and </a:t>
            </a:r>
            <a:r>
              <a:rPr lang="en-US" sz="2200" b="1" dirty="0"/>
              <a:t>executing FCC licensing process</a:t>
            </a:r>
            <a:endParaRPr lang="en-US" sz="2200" dirty="0"/>
          </a:p>
          <a:p>
            <a:pPr>
              <a:spcBef>
                <a:spcPts val="1200"/>
              </a:spcBef>
            </a:pPr>
            <a:r>
              <a:rPr lang="en-US" sz="2200" b="1" dirty="0"/>
              <a:t>Funding</a:t>
            </a:r>
            <a:r>
              <a:rPr lang="en-US" sz="2200" dirty="0"/>
              <a:t> may not be readily available for large-scale CV projects</a:t>
            </a:r>
          </a:p>
          <a:p>
            <a:pPr>
              <a:spcBef>
                <a:spcPts val="1200"/>
              </a:spcBef>
            </a:pPr>
            <a:r>
              <a:rPr lang="en-US" sz="2200" b="1" dirty="0"/>
              <a:t>Lack of federal mandate and uncertain outlook for DSRC </a:t>
            </a:r>
            <a:r>
              <a:rPr lang="en-US" sz="2200" dirty="0"/>
              <a:t>contributing to deployment delays  </a:t>
            </a:r>
          </a:p>
          <a:p>
            <a:pPr lvl="1"/>
            <a:endParaRPr lang="en-US" sz="2200" dirty="0"/>
          </a:p>
        </p:txBody>
      </p:sp>
    </p:spTree>
    <p:extLst>
      <p:ext uri="{BB962C8B-B14F-4D97-AF65-F5344CB8AC3E}">
        <p14:creationId xmlns:p14="http://schemas.microsoft.com/office/powerpoint/2010/main" val="2709014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889862&quot;&gt;&lt;property id=&quot;20148&quot; value=&quot;5&quot;/&gt;&lt;property id=&quot;20300&quot; value=&quot;Slide 64 - &amp;quot;Topic 4: Connected Vehicle Testing and Deployment&amp;quot;&quot;/&gt;&lt;property id=&quot;20307&quot; value=&quot;909&quot;/&gt;&lt;/object&gt;&lt;object type=&quot;3&quot; unique_id=&quot;889863&quot;&gt;&lt;property id=&quot;20148&quot; value=&quot;5&quot;/&gt;&lt;property id=&quot;20300&quot; value=&quot;Slide 65 - &amp;quot;Topic 4: Connected Vehicle Testing and Deployment&amp;quot;&quot;/&gt;&lt;property id=&quot;20307&quot; value=&quot;910&quot;/&gt;&lt;/object&gt;&lt;object type=&quot;3&quot; unique_id=&quot;889864&quot;&gt;&lt;property id=&quot;20148&quot; value=&quot;5&quot;/&gt;&lt;property id=&quot;20300&quot; value=&quot;Slide 66 - &amp;quot;Connected Vehicle Test Bed Video&amp;quot;&quot;/&gt;&lt;property id=&quot;20307&quot; value=&quot;914&quot;/&gt;&lt;/object&gt;&lt;object type=&quot;3&quot; unique_id=&quot;889866&quot;&gt;&lt;property id=&quot;20148&quot; value=&quot;5&quot;/&gt;&lt;property id=&quot;20300&quot; value=&quot;Slide 67 - &amp;quot;Affiliated Interoperable Test Beds&amp;quot;&quot;/&gt;&lt;property id=&quot;20307&quot; value=&quot;912&quot;/&gt;&lt;/object&gt;&lt;object type=&quot;3&quot; unique_id=&quot;889867&quot;&gt;&lt;property id=&quot;20148&quot; value=&quot;5&quot;/&gt;&lt;property id=&quot;20300&quot; value=&quot;Slide 68 - &amp;quot;Overview of USDOT Test Bed Resources&amp;quot;&quot;/&gt;&lt;property id=&quot;20307&quot; value=&quot;913&quot;/&gt;&lt;/object&gt;&lt;object type=&quot;3&quot; unique_id=&quot;889872&quot;&gt;&lt;property id=&quot;20148&quot; value=&quot;5&quot;/&gt;&lt;property id=&quot;20300&quot; value=&quot;Slide 71 - &amp;quot;Small Group Activity&amp;quot;&quot;/&gt;&lt;property id=&quot;20307&quot; value=&quot;919&quot;/&gt;&lt;/object&gt;&lt;object type=&quot;3&quot; unique_id=&quot;889874&quot;&gt;&lt;property id=&quot;20148&quot; value=&quot;5&quot;/&gt;&lt;property id=&quot;20300&quot; value=&quot;Slide 73 - &amp;quot;Infrastructure Deployment Planning&amp;quot;&quot;/&gt;&lt;property id=&quot;20307&quot; value=&quot;921&quot;/&gt;&lt;/object&gt;&lt;object type=&quot;3&quot; unique_id=&quot;889876&quot;&gt;&lt;property id=&quot;20148&quot; value=&quot;5&quot;/&gt;&lt;property id=&quot;20300&quot; value=&quot;Slide 76 - &amp;quot;Let’s Recap&amp;quot;&quot;/&gt;&lt;property id=&quot;20307&quot; value=&quot;924&quot;/&gt;&lt;/object&gt;&lt;object type=&quot;3&quot; unique_id=&quot;889877&quot;&gt;&lt;property id=&quot;20148&quot; value=&quot;5&quot;/&gt;&lt;property id=&quot;20300&quot; value=&quot;Slide 79 - &amp;quot;Get Involved&amp;quot;&quot;/&gt;&lt;property id=&quot;20307&quot; value=&quot;922&quot;/&gt;&lt;/object&gt;&lt;object type=&quot;3&quot; unique_id=&quot;889878&quot;&gt;&lt;property id=&quot;20148&quot; value=&quot;5&quot;/&gt;&lt;property id=&quot;20300&quot; value=&quot;Slide 78 - &amp;quot;Benefits of Test Bed Membership&amp;quot;&quot;/&gt;&lt;property id=&quot;20307&quot; value=&quot;925&quot;/&gt;&lt;/object&gt;&lt;object type=&quot;3&quot; unique_id=&quot;889879&quot;&gt;&lt;property id=&quot;20148&quot; value=&quot;5&quot;/&gt;&lt;property id=&quot;20300&quot; value=&quot;Slide 77 - &amp;quot;Challenges to Connected Vehicle Deployment&amp;quot;&quot;/&gt;&lt;property id=&quot;20307&quot; value=&quot;926&quot;/&gt;&lt;/object&gt;&lt;object type=&quot;3&quot; unique_id=&quot;889880&quot;&gt;&lt;property id=&quot;20148&quot; value=&quot;5&quot;/&gt;&lt;property id=&quot;20300&quot; value=&quot;Slide 80 - &amp;quot;Topic 4 Wrap-up&amp;quot;&quot;/&gt;&lt;property id=&quot;20307&quot; value=&quot;927&quot;/&gt;&lt;/object&gt;&lt;object type=&quot;3&quot; unique_id=&quot;889881&quot;&gt;&lt;property id=&quot;20148&quot; value=&quot;5&quot;/&gt;&lt;property id=&quot;20300&quot; value=&quot;Slide 81 - &amp;quot;Topic 5: Policy and Institutional Issues&amp;quot;&quot;/&gt;&lt;property id=&quot;20307&quot; value=&quot;928&quot;/&gt;&lt;/object&gt;&lt;object type=&quot;3&quot; unique_id=&quot;889882&quot;&gt;&lt;property id=&quot;20148&quot; value=&quot;5&quot;/&gt;&lt;property id=&quot;20300&quot; value=&quot;Slide 82 - &amp;quot;Topic 5: Policy and Institutional Issues&amp;quot;&quot;/&gt;&lt;property id=&quot;20307&quot; value=&quot;929&quot;/&gt;&lt;/object&gt;&lt;object type=&quot;3&quot; unique_id=&quot;889884&quot;&gt;&lt;property id=&quot;20148&quot; value=&quot;5&quot;/&gt;&lt;property id=&quot;20300&quot; value=&quot;Slide 1&quot;/&gt;&lt;property id=&quot;20307&quot; value=&quot;937&quot;/&gt;&lt;/object&gt;&lt;object type=&quot;3&quot; unique_id=&quot;889885&quot;&gt;&lt;property id=&quot;20148&quot; value=&quot;5&quot;/&gt;&lt;property id=&quot;20300&quot; value=&quot;Slide 2 - &amp;quot;Course Format&amp;quot;&quot;/&gt;&lt;property id=&quot;20307&quot; value=&quot;938&quot;/&gt;&lt;/object&gt;&lt;object type=&quot;3&quot; unique_id=&quot;889886&quot;&gt;&lt;property id=&quot;20148&quot; value=&quot;5&quot;/&gt;&lt;property id=&quot;20300&quot; value=&quot;Slide 3 - &amp;quot;Topic 1: Introduction to the Connected Vehicle Environment &amp;quot;&quot;/&gt;&lt;property id=&quot;20307&quot; value=&quot;939&quot;/&gt;&lt;/object&gt;&lt;object type=&quot;3&quot; unique_id=&quot;889887&quot;&gt;&lt;property id=&quot;20148&quot; value=&quot;5&quot;/&gt;&lt;property id=&quot;20300&quot; value=&quot;Slide 4 - &amp;quot;Topic 1: Introduction to the Connected Vehicle Environment &amp;quot;&quot;/&gt;&lt;property id=&quot;20307&quot; value=&quot;940&quot;/&gt;&lt;/object&gt;&lt;object type=&quot;3&quot; unique_id=&quot;889888&quot;&gt;&lt;property id=&quot;20148&quot; value=&quot;5&quot;/&gt;&lt;property id=&quot;20300&quot; value=&quot;Slide 5 - &amp;quot;NBC Nightly News&amp;quot;&quot;/&gt;&lt;property id=&quot;20307&quot; value=&quot;941&quot;/&gt;&lt;/object&gt;&lt;object type=&quot;3&quot; unique_id=&quot;889889&quot;&gt;&lt;property id=&quot;20148&quot; value=&quot;5&quot;/&gt;&lt;property id=&quot;20300&quot; value=&quot;Slide 6 - &amp;quot;NBC Nightly News Video Summary&amp;quot;&quot;/&gt;&lt;property id=&quot;20307&quot; value=&quot;942&quot;/&gt;&lt;/object&gt;&lt;object type=&quot;3&quot; unique_id=&quot;889892&quot;&gt;&lt;property id=&quot;20148&quot; value=&quot;5&quot;/&gt;&lt;property id=&quot;20300&quot; value=&quot;Slide 9 - &amp;quot;NHTSA Actions in 2014&amp;quot;&quot;/&gt;&lt;property id=&quot;20307&quot; value=&quot;945&quot;/&gt;&lt;/object&gt;&lt;object type=&quot;3&quot; unique_id=&quot;889893&quot;&gt;&lt;property id=&quot;20148&quot; value=&quot;5&quot;/&gt;&lt;property id=&quot;20300&quot; value=&quot;Slide 10 - &amp;quot;Let’s Recap&amp;quot;&quot;/&gt;&lt;property id=&quot;20307&quot; value=&quot;946&quot;/&gt;&lt;/object&gt;&lt;object type=&quot;3&quot; unique_id=&quot;889894&quot;&gt;&lt;property id=&quot;20148&quot; value=&quot;5&quot;/&gt;&lt;property id=&quot;20300&quot; value=&quot;Slide 11 - &amp;quot;Connected Vehicle Communications Technology&amp;quot;&quot;/&gt;&lt;property id=&quot;20307&quot; value=&quot;947&quot;/&gt;&lt;/object&gt;&lt;object type=&quot;3&quot; unique_id=&quot;889895&quot;&gt;&lt;property id=&quot;20148&quot; value=&quot;5&quot;/&gt;&lt;property id=&quot;20300&quot; value=&quot;Slide 12 - &amp;quot;DSRC Communications Technology: How It Works&amp;quot;&quot;/&gt;&lt;property id=&quot;20307&quot; value=&quot;948&quot;/&gt;&lt;/object&gt;&lt;object type=&quot;3&quot; unique_id=&quot;889896&quot;&gt;&lt;property id=&quot;20148&quot; value=&quot;5&quot;/&gt;&lt;property id=&quot;20300&quot; value=&quot;Slide 13 - &amp;quot;Connected Vehicle Communications Technology: Benefits and Challenges&amp;quot;&quot;/&gt;&lt;property id=&quot;20307&quot; value=&quot;949&quot;/&gt;&lt;/object&gt;&lt;object type=&quot;3&quot; unique_id=&quot;889897&quot;&gt;&lt;property id=&quot;20148&quot; value=&quot;5&quot;/&gt;&lt;property id=&quot;20300&quot; value=&quot;Slide 15 - &amp;quot;Topic 1 Wrap-up&amp;quot;&quot;/&gt;&lt;property id=&quot;20307&quot; value=&quot;950&quot;/&gt;&lt;/object&gt;&lt;object type=&quot;3&quot; unique_id=&quot;889898&quot;&gt;&lt;property id=&quot;20148&quot; value=&quot;5&quot;/&gt;&lt;property id=&quot;20300&quot; value=&quot;Slide 16 - &amp;quot;Topic 2: Connected Vehicle Applications&amp;quot;&quot;/&gt;&lt;property id=&quot;20307&quot; value=&quot;951&quot;/&gt;&lt;/object&gt;&lt;object type=&quot;3&quot; unique_id=&quot;889899&quot;&gt;&lt;property id=&quot;20148&quot; value=&quot;5&quot;/&gt;&lt;property id=&quot;20300&quot; value=&quot;Slide 17 - &amp;quot;Topic 2: Connected Vehicle Applications&amp;quot;&quot;/&gt;&lt;property id=&quot;20307&quot; value=&quot;952&quot;/&gt;&lt;/object&gt;&lt;object type=&quot;3&quot; unique_id=&quot;889900&quot;&gt;&lt;property id=&quot;20148&quot; value=&quot;5&quot;/&gt;&lt;property id=&quot;20300&quot; value=&quot;Slide 18 - &amp;quot;Connected Vehicle Applications&amp;quot;&quot;/&gt;&lt;property id=&quot;20307&quot; value=&quot;953&quot;/&gt;&lt;/object&gt;&lt;object type=&quot;3&quot; unique_id=&quot;889901&quot;&gt;&lt;property id=&quot;20148&quot; value=&quot;5&quot;/&gt;&lt;property id=&quot;20300&quot; value=&quot;Slide 19 - &amp;quot;Connected Vehicle Applications: Safety&amp;quot;&quot;/&gt;&lt;property id=&quot;20307&quot; value=&quot;954&quot;/&gt;&lt;/object&gt;&lt;object type=&quot;3&quot; unique_id=&quot;889902&quot;&gt;&lt;property id=&quot;20148&quot; value=&quot;5&quot;/&gt;&lt;property id=&quot;20300&quot; value=&quot;Slide 20 - &amp;quot;Safety Applications: V2V&amp;quot;&quot;/&gt;&lt;property id=&quot;20307&quot; value=&quot;955&quot;/&gt;&lt;/object&gt;&lt;object type=&quot;3&quot; unique_id=&quot;889903&quot;&gt;&lt;property id=&quot;20148&quot; value=&quot;5&quot;/&gt;&lt;property id=&quot;20300&quot; value=&quot;Slide 21 - &amp;quot;Safety Applications: V2V Scenario&amp;quot;&quot;/&gt;&lt;property id=&quot;20307&quot; value=&quot;956&quot;/&gt;&lt;/object&gt;&lt;object type=&quot;3&quot; unique_id=&quot;889904&quot;&gt;&lt;property id=&quot;20148&quot; value=&quot;5&quot;/&gt;&lt;property id=&quot;20300&quot; value=&quot;Slide 22 - &amp;quot;Safety Applications: V2I&amp;quot;&quot;/&gt;&lt;property id=&quot;20307&quot; value=&quot;957&quot;/&gt;&lt;/object&gt;&lt;object type=&quot;3&quot; unique_id=&quot;889905&quot;&gt;&lt;property id=&quot;20148&quot; value=&quot;5&quot;/&gt;&lt;property id=&quot;20300&quot; value=&quot;Slide 23 - &amp;quot;Safety Applications: V2I Scenario&amp;quot;&quot;/&gt;&lt;property id=&quot;20307&quot; value=&quot;958&quot;/&gt;&lt;/object&gt;&lt;object type=&quot;3&quot; unique_id=&quot;889906&quot;&gt;&lt;property id=&quot;20148&quot; value=&quot;5&quot;/&gt;&lt;property id=&quot;20300&quot; value=&quot;Slide 24 - &amp;quot;Connected Vehicle Applications: Mobility&amp;quot;&quot;/&gt;&lt;property id=&quot;20307&quot; value=&quot;959&quot;/&gt;&lt;/object&gt;&lt;object type=&quot;3&quot; unique_id=&quot;889908&quot;&gt;&lt;property id=&quot;20148&quot; value=&quot;5&quot;/&gt;&lt;property id=&quot;20300&quot; value=&quot;Slide 28 - &amp;quot;Dynamic Mobility Applications: Scenario&amp;quot;&quot;/&gt;&lt;property id=&quot;20307&quot; value=&quot;961&quot;/&gt;&lt;/object&gt;&lt;object type=&quot;3&quot; unique_id=&quot;889909&quot;&gt;&lt;property id=&quot;20148&quot; value=&quot;5&quot;/&gt;&lt;property id=&quot;20300&quot; value=&quot;Slide 29 - &amp;quot;Connected Vehicle Applications: Environment&amp;quot;&quot;/&gt;&lt;property id=&quot;20307&quot; value=&quot;962&quot;/&gt;&lt;/object&gt;&lt;object type=&quot;3&quot; unique_id=&quot;889912&quot;&gt;&lt;property id=&quot;20148&quot; value=&quot;5&quot;/&gt;&lt;property id=&quot;20300&quot; value=&quot;Slide 33 - &amp;quot;Environment Applications: AERIS Scenario&amp;quot;&quot;/&gt;&lt;property id=&quot;20307&quot; value=&quot;965&quot;/&gt;&lt;/object&gt;&lt;object type=&quot;3&quot; unique_id=&quot;889913&quot;&gt;&lt;property id=&quot;20148&quot; value=&quot;5&quot;/&gt;&lt;property id=&quot;20300&quot; value=&quot;Slide 34 - &amp;quot;Connected Vehicle Applications: Environment&amp;quot;&quot;/&gt;&lt;property id=&quot;20307&quot; value=&quot;966&quot;/&gt;&lt;/object&gt;&lt;object type=&quot;3&quot; unique_id=&quot;889915&quot;&gt;&lt;property id=&quot;20148&quot; value=&quot;5&quot;/&gt;&lt;property id=&quot;20300&quot; value=&quot;Slide 36 - &amp;quot;Environment Applications: Road Weather Scenario&amp;quot;&quot;/&gt;&lt;property id=&quot;20307&quot; value=&quot;968&quot;/&gt;&lt;/object&gt;&lt;object type=&quot;3&quot; unique_id=&quot;889916&quot;&gt;&lt;property id=&quot;20148&quot; value=&quot;5&quot;/&gt;&lt;property id=&quot;20300&quot; value=&quot;Slide 37 - &amp;quot;Let’s Recap&amp;quot;&quot;/&gt;&lt;property id=&quot;20307&quot; value=&quot;969&quot;/&gt;&lt;/object&gt;&lt;object type=&quot;3&quot; unique_id=&quot;889917&quot;&gt;&lt;property id=&quot;20148&quot; value=&quot;5&quot;/&gt;&lt;property id=&quot;20300&quot; value=&quot;Slide 38 - &amp;quot;Activity&amp;quot;&quot;/&gt;&lt;property id=&quot;20307&quot; value=&quot;970&quot;/&gt;&lt;/object&gt;&lt;object type=&quot;3&quot; unique_id=&quot;889918&quot;&gt;&lt;property id=&quot;20148&quot; value=&quot;5&quot;/&gt;&lt;property id=&quot;20300&quot; value=&quot;Slide 39 - &amp;quot;Topic 2 Wrap-up&amp;quot;&quot;/&gt;&lt;property id=&quot;20307&quot; value=&quot;971&quot;/&gt;&lt;/object&gt;&lt;object type=&quot;3&quot; unique_id=&quot;889919&quot;&gt;&lt;property id=&quot;20148&quot; value=&quot;5&quot;/&gt;&lt;property id=&quot;20300&quot; value=&quot;Slide 86 - &amp;quot;Security Challenges&amp;quot;&quot;/&gt;&lt;property id=&quot;20307&quot; value=&quot;930&quot;/&gt;&lt;/object&gt;&lt;object type=&quot;3&quot; unique_id=&quot;889920&quot;&gt;&lt;property id=&quot;20148&quot; value=&quot;5&quot;/&gt;&lt;property id=&quot;20300&quot; value=&quot;Slide 87 - &amp;quot;Privacy Challenges&amp;quot;&quot;/&gt;&lt;property id=&quot;20307&quot; value=&quot;931&quot;/&gt;&lt;/object&gt;&lt;object type=&quot;3&quot; unique_id=&quot;889921&quot;&gt;&lt;property id=&quot;20148&quot; value=&quot;5&quot;/&gt;&lt;property id=&quot;20300&quot; value=&quot;Slide 88 - &amp;quot;Let’s Recap&amp;quot;&quot;/&gt;&lt;property id=&quot;20307&quot; value=&quot;932&quot;/&gt;&lt;/object&gt;&lt;object type=&quot;3&quot; unique_id=&quot;889922&quot;&gt;&lt;property id=&quot;20148&quot; value=&quot;5&quot;/&gt;&lt;property id=&quot;20300&quot; value=&quot;Slide 89 - &amp;quot;Stakeholder Involvement Is Critical&amp;quot;&quot;/&gt;&lt;property id=&quot;20307&quot; value=&quot;933&quot;/&gt;&lt;/object&gt;&lt;object type=&quot;3&quot; unique_id=&quot;889923&quot;&gt;&lt;property id=&quot;20148&quot; value=&quot;5&quot;/&gt;&lt;property id=&quot;20300&quot; value=&quot;Slide 91 - &amp;quot;Exploratory Research—Vehicle Automation&amp;quot;&quot;/&gt;&lt;property id=&quot;20307&quot; value=&quot;934&quot;/&gt;&lt;/object&gt;&lt;object type=&quot;3&quot; unique_id=&quot;889924&quot;&gt;&lt;property id=&quot;20148&quot; value=&quot;5&quot;/&gt;&lt;property id=&quot;20300&quot; value=&quot;Slide 92 - &amp;quot;Topic 5 Wrap-up&amp;quot;&quot;/&gt;&lt;property id=&quot;20307&quot; value=&quot;935&quot;/&gt;&lt;/object&gt;&lt;object type=&quot;3&quot; unique_id=&quot;889925&quot;&gt;&lt;property id=&quot;20148&quot; value=&quot;5&quot;/&gt;&lt;property id=&quot;20300&quot; value=&quot;Slide 93 - &amp;quot;Course Wrap-up&amp;quot;&quot;/&gt;&lt;property id=&quot;20307&quot; value=&quot;936&quot;/&gt;&lt;/object&gt;&lt;object type=&quot;3&quot; unique_id=&quot;889928&quot;&gt;&lt;property id=&quot;20148&quot; value=&quot;5&quot;/&gt;&lt;property id=&quot;20300&quot; value=&quot;Slide 30 - &amp;quot;Environment Applications: AERIS&amp;quot;&quot;/&gt;&lt;property id=&quot;20307&quot; value=&quot;976&quot;/&gt;&lt;/object&gt;&lt;object type=&quot;3&quot; unique_id=&quot;889930&quot;&gt;&lt;property id=&quot;20148&quot; value=&quot;5&quot;/&gt;&lt;property id=&quot;20300&quot; value=&quot;Slide 40 - &amp;quot;Topic 3: Research Toward Implementation&amp;quot;&quot;/&gt;&lt;property id=&quot;20307&quot; value=&quot;978&quot;/&gt;&lt;/object&gt;&lt;object type=&quot;3&quot; unique_id=&quot;889931&quot;&gt;&lt;property id=&quot;20148&quot; value=&quot;5&quot;/&gt;&lt;property id=&quot;20300&quot; value=&quot;Slide 41 - &amp;quot;Topic 3: Research Toward Implementation&amp;quot;&quot;/&gt;&lt;property id=&quot;20307&quot; value=&quot;979&quot;/&gt;&lt;/object&gt;&lt;object type=&quot;3&quot; unique_id=&quot;889932&quot;&gt;&lt;property id=&quot;20148&quot; value=&quot;5&quot;/&gt;&lt;property id=&quot;20300&quot; value=&quot;Slide 42 - &amp;quot;Connected Vehicle Research Components&amp;quot;&quot;/&gt;&lt;property id=&quot;20307&quot; value=&quot;980&quot;/&gt;&lt;/object&gt;&lt;object type=&quot;3&quot; unique_id=&quot;889933&quot;&gt;&lt;property id=&quot;20148&quot; value=&quot;5&quot;/&gt;&lt;property id=&quot;20300&quot; value=&quot;Slide 43 - &amp;quot;Connected Vehicle Research: Application Component&amp;quot;&quot;/&gt;&lt;property id=&quot;20307&quot; value=&quot;981&quot;/&gt;&lt;/object&gt;&lt;object type=&quot;3&quot; unique_id=&quot;889934&quot;&gt;&lt;property id=&quot;20148&quot; value=&quot;5&quot;/&gt;&lt;property id=&quot;20300&quot; value=&quot;Slide 44 - &amp;quot;Connected Vehicle Research: Technology Component&amp;quot;&quot;/&gt;&lt;property id=&quot;20307&quot; value=&quot;982&quot;/&gt;&lt;/object&gt;&lt;object type=&quot;3&quot; unique_id=&quot;889935&quot;&gt;&lt;property id=&quot;20148&quot; value=&quot;5&quot;/&gt;&lt;property id=&quot;20300&quot; value=&quot;Slide 45 - &amp;quot;Connected Vehicle Research: Policy and Institutional Issues Component&amp;quot;&quot;/&gt;&lt;property id=&quot;20307&quot; value=&quot;983&quot;/&gt;&lt;/object&gt;&lt;object type=&quot;3&quot; unique_id=&quot;889936&quot;&gt;&lt;property id=&quot;20148&quot; value=&quot;5&quot;/&gt;&lt;property id=&quot;20300&quot; value=&quot;Slide 46 - &amp;quot;Let’s Recap&amp;quot;&quot;/&gt;&lt;property id=&quot;20307&quot; value=&quot;984&quot;/&gt;&lt;/object&gt;&lt;object type=&quot;3&quot; unique_id=&quot;889937&quot;&gt;&lt;property id=&quot;20148&quot; value=&quot;5&quot;/&gt;&lt;property id=&quot;20300&quot; value=&quot;Slide 47 - &amp;quot;Enabling Technologies&amp;quot;&quot;/&gt;&lt;property id=&quot;20307&quot; value=&quot;985&quot;/&gt;&lt;/object&gt;&lt;object type=&quot;3&quot; unique_id=&quot;889938&quot;&gt;&lt;property id=&quot;20148&quot; value=&quot;5&quot;/&gt;&lt;property id=&quot;20300&quot; value=&quot;Slide 48 - &amp;quot;Role of Equipment in Connected Vehicles&amp;quot;&quot;/&gt;&lt;property id=&quot;20307&quot; value=&quot;986&quot;/&gt;&lt;/object&gt;&lt;object type=&quot;3&quot; unique_id=&quot;889939&quot;&gt;&lt;property id=&quot;20148&quot; value=&quot;5&quot;/&gt;&lt;property id=&quot;20300&quot; value=&quot;Slide 49 - &amp;quot;Role of Data in Connected Vehicles&amp;quot;&quot;/&gt;&lt;property id=&quot;20307&quot; value=&quot;987&quot;/&gt;&lt;/object&gt;&lt;object type=&quot;3&quot; unique_id=&quot;889940&quot;&gt;&lt;property id=&quot;20148&quot; value=&quot;5&quot;/&gt;&lt;property id=&quot;20300&quot; value=&quot;Slide 50 - &amp;quot;Role of Standards in Connected Vehicles&amp;quot;&quot;/&gt;&lt;property id=&quot;20307&quot; value=&quot;988&quot;/&gt;&lt;/object&gt;&lt;object type=&quot;3&quot; unique_id=&quot;889941&quot;&gt;&lt;property id=&quot;20148&quot; value=&quot;5&quot;/&gt;&lt;property id=&quot;20300&quot; value=&quot;Slide 51 - &amp;quot;V2I Reference Implementation&amp;quot;&quot;/&gt;&lt;property id=&quot;20307&quot; value=&quot;989&quot;/&gt;&lt;/object&gt;&lt;object type=&quot;3&quot; unique_id=&quot;889942&quot;&gt;&lt;property id=&quot;20148&quot; value=&quot;5&quot;/&gt;&lt;property id=&quot;20300&quot; value=&quot;Slide 52 - &amp;quot;Let’s Recap&amp;quot;&quot;/&gt;&lt;property id=&quot;20307&quot; value=&quot;990&quot;/&gt;&lt;/object&gt;&lt;object type=&quot;3&quot; unique_id=&quot;889943&quot;&gt;&lt;property id=&quot;20148&quot; value=&quot;5&quot;/&gt;&lt;property id=&quot;20300&quot; value=&quot;Slide 53 - &amp;quot;Connected Vehicle Reference Implementation Architecture (CVRIA) Background and Purpose&amp;quot;&quot;/&gt;&lt;property id=&quot;20307&quot; value=&quot;992&quot;/&gt;&lt;/object&gt;&lt;object type=&quot;3&quot; unique_id=&quot;889944&quot;&gt;&lt;property id=&quot;20148&quot; value=&quot;5&quot;/&gt;&lt;property id=&quot;20300&quot; value=&quot;Slide 54 - &amp;quot;CVRIA Includes Multiple Views&amp;quot;&quot;/&gt;&lt;property id=&quot;20307&quot; value=&quot;993&quot;/&gt;&lt;/object&gt;&lt;object type=&quot;3&quot; unique_id=&quot;889945&quot;&gt;&lt;property id=&quot;20148&quot; value=&quot;5&quot;/&gt;&lt;property id=&quot;20300&quot; value=&quot;Slide 55 - &amp;quot;Centers / Back-office Physical Objects&amp;quot;&quot;/&gt;&lt;property id=&quot;20307&quot; value=&quot;995&quot;/&gt;&lt;/object&gt;&lt;object type=&quot;3&quot; unique_id=&quot;889946&quot;&gt;&lt;property id=&quot;20148&quot; value=&quot;5&quot;/&gt;&lt;property id=&quot;20300&quot; value=&quot;Slide 56 - &amp;quot;Field (13 Physical Objects)&amp;quot;&quot;/&gt;&lt;property id=&quot;20307&quot; value=&quot;996&quot;/&gt;&lt;/object&gt;&lt;object type=&quot;3&quot; unique_id=&quot;889947&quot;&gt;&lt;property id=&quot;20148&quot; value=&quot;5&quot;/&gt;&lt;property id=&quot;20300&quot; value=&quot;Slide 57 - &amp;quot;Vehicles (19 Physical Objects)&amp;quot;&quot;/&gt;&lt;property id=&quot;20307&quot; value=&quot;997&quot;/&gt;&lt;/object&gt;&lt;object type=&quot;3&quot; unique_id=&quot;889948&quot;&gt;&lt;property id=&quot;20148&quot; value=&quot;5&quot;/&gt;&lt;property id=&quot;20300&quot; value=&quot;Slide 58 - &amp;quot;Travelers (7 Physical Objects)&amp;quot;&quot;/&gt;&lt;property id=&quot;20307&quot; value=&quot;998&quot;/&gt;&lt;/object&gt;&lt;object type=&quot;3&quot; unique_id=&quot;889949&quot;&gt;&lt;property id=&quot;20148&quot; value=&quot;5&quot;/&gt;&lt;property id=&quot;20300&quot; value=&quot;Slide 59 - &amp;quot;Connected Vehicle Supporting Services&amp;quot;&quot;/&gt;&lt;property id=&quot;20307&quot; value=&quot;999&quot;/&gt;&lt;/object&gt;&lt;object type=&quot;3&quot; unique_id=&quot;889950&quot;&gt;&lt;property id=&quot;20148&quot; value=&quot;5&quot;/&gt;&lt;property id=&quot;20300&quot; value=&quot;Slide 60 - &amp;quot;Small Group Activity&amp;quot;&quot;/&gt;&lt;property id=&quot;20307&quot; value=&quot;1000&quot;/&gt;&lt;/object&gt;&lt;object type=&quot;3&quot; unique_id=&quot;889951&quot;&gt;&lt;property id=&quot;20148&quot; value=&quot;5&quot;/&gt;&lt;property id=&quot;20300&quot; value=&quot;Slide 63 - &amp;quot;Topic 3 Wrap-up&amp;quot;&quot;/&gt;&lt;property id=&quot;20307&quot; value=&quot;1001&quot;/&gt;&lt;/object&gt;&lt;object type=&quot;3&quot; unique_id=&quot;889952&quot;&gt;&lt;property id=&quot;20148&quot; value=&quot;5&quot;/&gt;&lt;property id=&quot;20300&quot; value=&quot;Slide 69 - &amp;quot;Southeast Michigan Test Bed—2014&amp;quot;&quot;/&gt;&lt;property id=&quot;20307&quot; value=&quot;973&quot;/&gt;&lt;/object&gt;&lt;object type=&quot;3&quot; unique_id=&quot;889953&quot;&gt;&lt;property id=&quot;20148&quot; value=&quot;5&quot;/&gt;&lt;property id=&quot;20300&quot; value=&quot;Slide 72 - &amp;quot;Path to Deployment&amp;quot;&quot;/&gt;&lt;property id=&quot;20307&quot; value=&quot;977&quot;/&gt;&lt;/object&gt;&lt;object type=&quot;3&quot; unique_id=&quot;889954&quot;&gt;&lt;property id=&quot;20148&quot; value=&quot;5&quot;/&gt;&lt;property id=&quot;20300&quot; value=&quot;Slide 84 - &amp;quot;Case Study: Fairfax County, Virginia&amp;quot;&quot;/&gt;&lt;property id=&quot;20307&quot; value=&quot;1002&quot;/&gt;&lt;/object&gt;&lt;object type=&quot;3&quot; unique_id=&quot;889955&quot;&gt;&lt;property id=&quot;20148&quot; value=&quot;5&quot;/&gt;&lt;property id=&quot;20300&quot; value=&quot;Slide 85 - &amp;quot;Case Study Analysis: Fairfax County, Virginia&amp;quot;&quot;/&gt;&lt;property id=&quot;20307&quot; value=&quot;1003&quot;/&gt;&lt;/object&gt;&lt;object type=&quot;3&quot; unique_id=&quot;889956&quot;&gt;&lt;property id=&quot;20148&quot; value=&quot;5&quot;/&gt;&lt;property id=&quot;20300&quot; value=&quot;Slide 83 - &amp;quot;NCHRP 03-101: Costs and Benefits of Public Sector Connected Vehicle Deployment&amp;quot;&quot;/&gt;&lt;property id=&quot;20307&quot; value=&quot;1004&quot;/&gt;&lt;/object&gt;&lt;object type=&quot;3&quot; unique_id=&quot;889957&quot;&gt;&lt;property id=&quot;20148&quot; value=&quot;5&quot;/&gt;&lt;property id=&quot;20300&quot; value=&quot;Slide 74 - &amp;quot;AASHTO Connected Vehicle Field Infrastructure Footprint Analysis&amp;quot;&quot;/&gt;&lt;property id=&quot;20307&quot; value=&quot;974&quot;/&gt;&lt;/object&gt;&lt;object type=&quot;3&quot; unique_id=&quot;889958&quot;&gt;&lt;property id=&quot;20148&quot; value=&quot;5&quot;/&gt;&lt;property id=&quot;20300&quot; value=&quot;Slide 90 - &amp;quot;FHWA Guidance on Infrastructure  Implementation 2015 &amp;quot;&quot;/&gt;&lt;property id=&quot;20307&quot; value=&quot;1005&quot;/&gt;&lt;/object&gt;&lt;object type=&quot;3&quot; unique_id=&quot;889960&quot;&gt;&lt;property id=&quot;20148&quot; value=&quot;5&quot;/&gt;&lt;property id=&quot;20300&quot; value=&quot;Slide 14 - &amp;quot;Connected Vehicle Communications Technology: Benefits and Challenges (continued)&amp;quot;&quot;/&gt;&lt;property id=&quot;20307&quot; value=&quot;1007&quot;/&gt;&lt;/object&gt;&lt;object type=&quot;3&quot; unique_id=&quot;889962&quot;&gt;&lt;property id=&quot;20148&quot; value=&quot;5&quot;/&gt;&lt;property id=&quot;20300&quot; value=&quot;Slide 31 - &amp;quot;Environment Applications: AERIS&amp;quot;&quot;/&gt;&lt;property id=&quot;20307&quot; value=&quot;1009&quot;/&gt;&lt;/object&gt;&lt;object type=&quot;3&quot; unique_id=&quot;889963&quot;&gt;&lt;property id=&quot;20148&quot; value=&quot;5&quot;/&gt;&lt;property id=&quot;20300&quot; value=&quot;Slide 32 - &amp;quot;Environment Applications: AERIS&amp;quot;&quot;/&gt;&lt;property id=&quot;20307&quot; value=&quot;1010&quot;/&gt;&lt;/object&gt;&lt;object type=&quot;3&quot; unique_id=&quot;889964&quot;&gt;&lt;property id=&quot;20148&quot; value=&quot;5&quot;/&gt;&lt;property id=&quot;20300&quot; value=&quot;Slide 62 - &amp;quot;Research Data Exchange&amp;quot;&quot;/&gt;&lt;property id=&quot;20307&quot; value=&quot;1011&quot;/&gt;&lt;/object&gt;&lt;object type=&quot;3&quot; unique_id=&quot;889965&quot;&gt;&lt;property id=&quot;20148&quot; value=&quot;5&quot;/&gt;&lt;property id=&quot;20300&quot; value=&quot;Slide 61 - &amp;quot;Small Group Activity&amp;quot;&quot;/&gt;&lt;property id=&quot;20307&quot; value=&quot;1012&quot;/&gt;&lt;/object&gt;&lt;object type=&quot;3&quot; unique_id=&quot;889966&quot;&gt;&lt;property id=&quot;20148&quot; value=&quot;5&quot;/&gt;&lt;property id=&quot;20300&quot; value=&quot;Slide 70 - &amp;quot;USDOT Connected Vehicle PlugFest&amp;quot;&quot;/&gt;&lt;property id=&quot;20307&quot; value=&quot;1006&quot;/&gt;&lt;/object&gt;&lt;object type=&quot;3&quot; unique_id=&quot;916788&quot;&gt;&lt;property id=&quot;20148&quot; value=&quot;5&quot;/&gt;&lt;property id=&quot;20300&quot; value=&quot;Slide 7 - &amp;quot;Transportation Challenges&amp;quot;&quot;/&gt;&lt;property id=&quot;20307&quot; value=&quot;1013&quot;/&gt;&lt;/object&gt;&lt;object type=&quot;3&quot; unique_id=&quot;916789&quot;&gt;&lt;property id=&quot;20148&quot; value=&quot;5&quot;/&gt;&lt;property id=&quot;20300&quot; value=&quot;Slide 8 - &amp;quot;Fully Connected Vehicles&amp;quot;&quot;/&gt;&lt;property id=&quot;20307&quot; value=&quot;1014&quot;/&gt;&lt;/object&gt;&lt;object type=&quot;3&quot; unique_id=&quot;916791&quot;&gt;&lt;property id=&quot;20148&quot; value=&quot;5&quot;/&gt;&lt;property id=&quot;20300&quot; value=&quot;Slide 25 - &amp;quot;Dynamic Mobility Applications&amp;quot;&quot;/&gt;&lt;property id=&quot;20307&quot; value=&quot;1015&quot;/&gt;&lt;/object&gt;&lt;object type=&quot;3&quot; unique_id=&quot;916792&quot;&gt;&lt;property id=&quot;20148&quot; value=&quot;5&quot;/&gt;&lt;property id=&quot;20300&quot; value=&quot;Slide 26 - &amp;quot;Dynamic Mobility Applications&amp;quot;&quot;/&gt;&lt;property id=&quot;20307&quot; value=&quot;1016&quot;/&gt;&lt;/object&gt;&lt;object type=&quot;3&quot; unique_id=&quot;916793&quot;&gt;&lt;property id=&quot;20148&quot; value=&quot;5&quot;/&gt;&lt;property id=&quot;20300&quot; value=&quot;Slide 27 - &amp;quot;Dynamic Mobility Applications&amp;quot;&quot;/&gt;&lt;property id=&quot;20307&quot; value=&quot;1017&quot;/&gt;&lt;/object&gt;&lt;object type=&quot;3&quot; unique_id=&quot;916794&quot;&gt;&lt;property id=&quot;20148&quot; value=&quot;5&quot;/&gt;&lt;property id=&quot;20300&quot; value=&quot;Slide 35 - &amp;quot;Environment Applications: Road Weather&amp;quot;&quot;/&gt;&lt;property id=&quot;20307&quot; value=&quot;1018&quot;/&gt;&lt;/object&gt;&lt;object type=&quot;3&quot; unique_id=&quot;916795&quot;&gt;&lt;property id=&quot;20148&quot; value=&quot;5&quot;/&gt;&lt;property id=&quot;20300&quot; value=&quot;Slide 75 - &amp;quot;Connected Vehicle Pilot Deployments&amp;quot;&quot;/&gt;&lt;property id=&quot;20307&quot; value=&quot;1019&quot;/&gt;&lt;/object&gt;&lt;/object&gt;&lt;object type=&quot;8&quot; unique_id=&quot;10064&quot;&gt;&lt;/object&gt;&lt;/object&gt;&lt;/database&gt;"/>
  <p:tag name="ISPRING_RESOURCE_PATHS_HASH_2" val="47cbce507054a86e6d9c9dd235399676879219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2_RITA Pincus-Bunch presentation IBEC 05 r2">
  <a:themeElements>
    <a:clrScheme name="Custom 1">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002D84"/>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 Pincus-Bunch presentation IBEC 05 r2">
  <a:themeElements>
    <a:clrScheme name="PPT Template">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65B0FF"/>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RITA_Template_rev_2">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703FB8B370645BB2983C490589D2D" ma:contentTypeVersion="0" ma:contentTypeDescription="Create a new document." ma:contentTypeScope="" ma:versionID="ee5b7b1cc03889abdc4d6b0b3d9f4c26">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598EE-D1BA-4296-AFE0-709C06B8E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44E9FBD-86F9-4DCB-85D4-20DE74377EF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12EE20B-CB79-46C9-8399-A9E4A73E0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2157</Words>
  <Application>Microsoft Office PowerPoint</Application>
  <PresentationFormat>Widescreen</PresentationFormat>
  <Paragraphs>290</Paragraphs>
  <Slides>13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 Unicode MS</vt:lpstr>
      <vt:lpstr>MS PGothic</vt:lpstr>
      <vt:lpstr>MS PGothic</vt:lpstr>
      <vt:lpstr>Arial</vt:lpstr>
      <vt:lpstr>Arial Black</vt:lpstr>
      <vt:lpstr>Calibri</vt:lpstr>
      <vt:lpstr>Tahoma</vt:lpstr>
      <vt:lpstr>Wingdings</vt:lpstr>
      <vt:lpstr>2_RITA Pincus-Bunch presentation IBEC 05 r2</vt:lpstr>
      <vt:lpstr>1_RITA Pincus-Bunch presentation IBEC 05 r2</vt:lpstr>
      <vt:lpstr>Custom Design</vt:lpstr>
      <vt:lpstr>10_RITA_Template_rev_2</vt:lpstr>
      <vt:lpstr>Connected Vehicle (CV) Technology Procurement  State of the Practice Analysis (2018)</vt:lpstr>
      <vt:lpstr>Connected Vehicle Procurement SOP Objectives</vt:lpstr>
      <vt:lpstr>CV Procurement Analysis Projects/Sites Interviewed (Spring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CV Procurement Analysis Additional Product of Study</vt:lpstr>
      <vt:lpstr>CV Procurement Analysis  Want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2014-03-11T17:20:28Z</dcterms:created>
  <dcterms:modified xsi:type="dcterms:W3CDTF">2019-11-08T14:40:17Z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0x010100668703FB8B370645BB2983C490589D2D</vt:lpwstr>
  </property>
</Properties>
</file>